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7"/>
  </p:notesMasterIdLst>
  <p:sldIdLst>
    <p:sldId id="613" r:id="rId2"/>
    <p:sldId id="564" r:id="rId3"/>
    <p:sldId id="624" r:id="rId4"/>
    <p:sldId id="625" r:id="rId5"/>
    <p:sldId id="62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7C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119" autoAdjust="0"/>
    <p:restoredTop sz="90328" autoAdjust="0"/>
  </p:normalViewPr>
  <p:slideViewPr>
    <p:cSldViewPr snapToGrid="0">
      <p:cViewPr varScale="1">
        <p:scale>
          <a:sx n="87" d="100"/>
          <a:sy n="87" d="100"/>
        </p:scale>
        <p:origin x="756" y="3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1B3BFA-317E-4749-B7B1-1A8E5CB98B91}" type="datetimeFigureOut">
              <a:rPr lang="en-US" smtClean="0"/>
              <a:t>5/27/2025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2AD4BF-8143-4CB7-AAA0-B98360FFAC38}" type="slidenum">
              <a:rPr lang="en-US" smtClean="0"/>
              <a:t>‹#›</a:t>
            </a:fld>
            <a:endParaRPr lang="en-US"/>
          </a:p>
        </p:txBody>
      </p:sp>
    </p:spTree>
    <p:extLst>
      <p:ext uri="{BB962C8B-B14F-4D97-AF65-F5344CB8AC3E}">
        <p14:creationId xmlns:p14="http://schemas.microsoft.com/office/powerpoint/2010/main" val="260694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9649C-2B3D-4319-9000-EFB91BF0BCDF}" type="slidenum">
              <a:rPr lang="en-US" smtClean="0"/>
              <a:t>1</a:t>
            </a:fld>
            <a:endParaRPr lang="en-US"/>
          </a:p>
        </p:txBody>
      </p:sp>
    </p:spTree>
    <p:extLst>
      <p:ext uri="{BB962C8B-B14F-4D97-AF65-F5344CB8AC3E}">
        <p14:creationId xmlns:p14="http://schemas.microsoft.com/office/powerpoint/2010/main" val="37447668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Additional Objective may be to improve upon the existing ML application and add a new one (automated data cleaning/anomaly detection) on the rasp pi.</a:t>
            </a:r>
          </a:p>
        </p:txBody>
      </p:sp>
      <p:sp>
        <p:nvSpPr>
          <p:cNvPr id="4" name="Slide Number Placeholder 3"/>
          <p:cNvSpPr>
            <a:spLocks noGrp="1"/>
          </p:cNvSpPr>
          <p:nvPr>
            <p:ph type="sldNum" sz="quarter" idx="5"/>
          </p:nvPr>
        </p:nvSpPr>
        <p:spPr/>
        <p:txBody>
          <a:bodyPr/>
          <a:lstStyle/>
          <a:p>
            <a:fld id="{4BE9649C-2B3D-4319-9000-EFB91BF0BCDF}" type="slidenum">
              <a:rPr lang="en-US" smtClean="0"/>
              <a:t>2</a:t>
            </a:fld>
            <a:endParaRPr lang="en-US"/>
          </a:p>
        </p:txBody>
      </p:sp>
    </p:spTree>
    <p:extLst>
      <p:ext uri="{BB962C8B-B14F-4D97-AF65-F5344CB8AC3E}">
        <p14:creationId xmlns:p14="http://schemas.microsoft.com/office/powerpoint/2010/main" val="2512795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9649C-2B3D-4319-9000-EFB91BF0BCDF}" type="slidenum">
              <a:rPr lang="en-US" smtClean="0"/>
              <a:t>3</a:t>
            </a:fld>
            <a:endParaRPr lang="en-US"/>
          </a:p>
        </p:txBody>
      </p:sp>
    </p:spTree>
    <p:extLst>
      <p:ext uri="{BB962C8B-B14F-4D97-AF65-F5344CB8AC3E}">
        <p14:creationId xmlns:p14="http://schemas.microsoft.com/office/powerpoint/2010/main" val="8754819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7DDAA-C594-2429-F9A4-89EEC80EAE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A8B500-C0CB-AB37-81F0-C9C43E672C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541018-2217-794F-7D6C-64121F2CD87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CDA89C0-6B26-75C1-38FE-787B81B3D93F}"/>
              </a:ext>
            </a:extLst>
          </p:cNvPr>
          <p:cNvSpPr>
            <a:spLocks noGrp="1"/>
          </p:cNvSpPr>
          <p:nvPr>
            <p:ph type="sldNum" sz="quarter" idx="5"/>
          </p:nvPr>
        </p:nvSpPr>
        <p:spPr/>
        <p:txBody>
          <a:bodyPr/>
          <a:lstStyle/>
          <a:p>
            <a:fld id="{4BE9649C-2B3D-4319-9000-EFB91BF0BCDF}" type="slidenum">
              <a:rPr lang="en-US" smtClean="0"/>
              <a:t>4</a:t>
            </a:fld>
            <a:endParaRPr lang="en-US"/>
          </a:p>
        </p:txBody>
      </p:sp>
    </p:spTree>
    <p:extLst>
      <p:ext uri="{BB962C8B-B14F-4D97-AF65-F5344CB8AC3E}">
        <p14:creationId xmlns:p14="http://schemas.microsoft.com/office/powerpoint/2010/main" val="1545182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3E716-0E44-39CF-2EA5-A7618E771AC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39F3728-A4E0-FCC0-9892-69DAD257C0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4555C1F-B15D-9AFE-8677-A2D6B72891A9}"/>
              </a:ext>
            </a:extLst>
          </p:cNvPr>
          <p:cNvSpPr>
            <a:spLocks noGrp="1"/>
          </p:cNvSpPr>
          <p:nvPr>
            <p:ph type="dt" sz="half" idx="10"/>
          </p:nvPr>
        </p:nvSpPr>
        <p:spPr/>
        <p:txBody>
          <a:bodyPr/>
          <a:lstStyle/>
          <a:p>
            <a:fld id="{8A8DE7C8-D799-43CD-99B9-A56090AD2FE5}" type="datetimeFigureOut">
              <a:rPr lang="en-US" smtClean="0"/>
              <a:t>5/27/2025</a:t>
            </a:fld>
            <a:endParaRPr lang="en-US"/>
          </a:p>
        </p:txBody>
      </p:sp>
      <p:sp>
        <p:nvSpPr>
          <p:cNvPr id="5" name="Footer Placeholder 4">
            <a:extLst>
              <a:ext uri="{FF2B5EF4-FFF2-40B4-BE49-F238E27FC236}">
                <a16:creationId xmlns:a16="http://schemas.microsoft.com/office/drawing/2014/main" id="{4F8B844A-9C5C-F68F-A8DF-9C99B5A0C4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050910-9D03-DF75-22A0-BEB239387954}"/>
              </a:ext>
            </a:extLst>
          </p:cNvPr>
          <p:cNvSpPr>
            <a:spLocks noGrp="1"/>
          </p:cNvSpPr>
          <p:nvPr>
            <p:ph type="sldNum" sz="quarter" idx="12"/>
          </p:nvPr>
        </p:nvSpPr>
        <p:spPr/>
        <p:txBody>
          <a:bodyPr/>
          <a:lstStyle/>
          <a:p>
            <a:fld id="{BA34078C-1DE5-44E6-8E81-A225543A2D4D}" type="slidenum">
              <a:rPr lang="en-US" smtClean="0"/>
              <a:t>‹#›</a:t>
            </a:fld>
            <a:endParaRPr lang="en-US"/>
          </a:p>
        </p:txBody>
      </p:sp>
    </p:spTree>
    <p:extLst>
      <p:ext uri="{BB962C8B-B14F-4D97-AF65-F5344CB8AC3E}">
        <p14:creationId xmlns:p14="http://schemas.microsoft.com/office/powerpoint/2010/main" val="340824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1FE1D-363E-2F3E-FB2B-CBF1FD885E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7F81F6-E8D2-60E9-19BC-4848E650C8E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2AE8C5-45E8-9798-D30C-DE462D1D2236}"/>
              </a:ext>
            </a:extLst>
          </p:cNvPr>
          <p:cNvSpPr>
            <a:spLocks noGrp="1"/>
          </p:cNvSpPr>
          <p:nvPr>
            <p:ph type="dt" sz="half" idx="10"/>
          </p:nvPr>
        </p:nvSpPr>
        <p:spPr/>
        <p:txBody>
          <a:bodyPr/>
          <a:lstStyle/>
          <a:p>
            <a:fld id="{8A8DE7C8-D799-43CD-99B9-A56090AD2FE5}" type="datetimeFigureOut">
              <a:rPr lang="en-US" smtClean="0"/>
              <a:t>5/27/2025</a:t>
            </a:fld>
            <a:endParaRPr lang="en-US"/>
          </a:p>
        </p:txBody>
      </p:sp>
      <p:sp>
        <p:nvSpPr>
          <p:cNvPr id="5" name="Footer Placeholder 4">
            <a:extLst>
              <a:ext uri="{FF2B5EF4-FFF2-40B4-BE49-F238E27FC236}">
                <a16:creationId xmlns:a16="http://schemas.microsoft.com/office/drawing/2014/main" id="{B15FB266-057D-FCCF-3E61-DE815CD028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1D8741-4D56-C108-2ECD-56B29337BB52}"/>
              </a:ext>
            </a:extLst>
          </p:cNvPr>
          <p:cNvSpPr>
            <a:spLocks noGrp="1"/>
          </p:cNvSpPr>
          <p:nvPr>
            <p:ph type="sldNum" sz="quarter" idx="12"/>
          </p:nvPr>
        </p:nvSpPr>
        <p:spPr/>
        <p:txBody>
          <a:bodyPr/>
          <a:lstStyle/>
          <a:p>
            <a:fld id="{BA34078C-1DE5-44E6-8E81-A225543A2D4D}" type="slidenum">
              <a:rPr lang="en-US" smtClean="0"/>
              <a:t>‹#›</a:t>
            </a:fld>
            <a:endParaRPr lang="en-US"/>
          </a:p>
        </p:txBody>
      </p:sp>
    </p:spTree>
    <p:extLst>
      <p:ext uri="{BB962C8B-B14F-4D97-AF65-F5344CB8AC3E}">
        <p14:creationId xmlns:p14="http://schemas.microsoft.com/office/powerpoint/2010/main" val="974053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B3A9D-6E0F-F7EF-8B5E-37C7471C2E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C231219-28E2-599A-67FD-B0F5ABC1075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0C150FF-87CD-82D7-B96F-1B325E7E298E}"/>
              </a:ext>
            </a:extLst>
          </p:cNvPr>
          <p:cNvSpPr>
            <a:spLocks noGrp="1"/>
          </p:cNvSpPr>
          <p:nvPr>
            <p:ph type="dt" sz="half" idx="10"/>
          </p:nvPr>
        </p:nvSpPr>
        <p:spPr/>
        <p:txBody>
          <a:bodyPr/>
          <a:lstStyle/>
          <a:p>
            <a:fld id="{8A8DE7C8-D799-43CD-99B9-A56090AD2FE5}" type="datetimeFigureOut">
              <a:rPr lang="en-US" smtClean="0"/>
              <a:t>5/27/2025</a:t>
            </a:fld>
            <a:endParaRPr lang="en-US"/>
          </a:p>
        </p:txBody>
      </p:sp>
      <p:sp>
        <p:nvSpPr>
          <p:cNvPr id="5" name="Footer Placeholder 4">
            <a:extLst>
              <a:ext uri="{FF2B5EF4-FFF2-40B4-BE49-F238E27FC236}">
                <a16:creationId xmlns:a16="http://schemas.microsoft.com/office/drawing/2014/main" id="{99A64850-832E-047C-8D64-77102D3EAE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F2C727-C5EC-A85C-134C-94716EC5EEB2}"/>
              </a:ext>
            </a:extLst>
          </p:cNvPr>
          <p:cNvSpPr>
            <a:spLocks noGrp="1"/>
          </p:cNvSpPr>
          <p:nvPr>
            <p:ph type="sldNum" sz="quarter" idx="12"/>
          </p:nvPr>
        </p:nvSpPr>
        <p:spPr/>
        <p:txBody>
          <a:bodyPr/>
          <a:lstStyle/>
          <a:p>
            <a:fld id="{BA34078C-1DE5-44E6-8E81-A225543A2D4D}" type="slidenum">
              <a:rPr lang="en-US" smtClean="0"/>
              <a:t>‹#›</a:t>
            </a:fld>
            <a:endParaRPr lang="en-US"/>
          </a:p>
        </p:txBody>
      </p:sp>
    </p:spTree>
    <p:extLst>
      <p:ext uri="{BB962C8B-B14F-4D97-AF65-F5344CB8AC3E}">
        <p14:creationId xmlns:p14="http://schemas.microsoft.com/office/powerpoint/2010/main" val="42467804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83A6E-19C0-D2C6-05AA-1B6A0F5B6A8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31E58A-5907-1CB5-BE8C-59D7B59246B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D91EFF7-029F-FCCC-C827-D7F83061E3F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35CB8C6-B616-AE1B-7F45-03503400A4A3}"/>
              </a:ext>
            </a:extLst>
          </p:cNvPr>
          <p:cNvSpPr>
            <a:spLocks noGrp="1"/>
          </p:cNvSpPr>
          <p:nvPr>
            <p:ph type="dt" sz="half" idx="10"/>
          </p:nvPr>
        </p:nvSpPr>
        <p:spPr/>
        <p:txBody>
          <a:bodyPr/>
          <a:lstStyle/>
          <a:p>
            <a:fld id="{8A8DE7C8-D799-43CD-99B9-A56090AD2FE5}" type="datetimeFigureOut">
              <a:rPr lang="en-US" smtClean="0"/>
              <a:t>5/27/2025</a:t>
            </a:fld>
            <a:endParaRPr lang="en-US"/>
          </a:p>
        </p:txBody>
      </p:sp>
      <p:sp>
        <p:nvSpPr>
          <p:cNvPr id="6" name="Footer Placeholder 5">
            <a:extLst>
              <a:ext uri="{FF2B5EF4-FFF2-40B4-BE49-F238E27FC236}">
                <a16:creationId xmlns:a16="http://schemas.microsoft.com/office/drawing/2014/main" id="{540548AA-2F25-D621-BA0F-C86F450899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6988F7-0F4E-CB44-E0EC-F9FE24800701}"/>
              </a:ext>
            </a:extLst>
          </p:cNvPr>
          <p:cNvSpPr>
            <a:spLocks noGrp="1"/>
          </p:cNvSpPr>
          <p:nvPr>
            <p:ph type="sldNum" sz="quarter" idx="12"/>
          </p:nvPr>
        </p:nvSpPr>
        <p:spPr/>
        <p:txBody>
          <a:bodyPr/>
          <a:lstStyle/>
          <a:p>
            <a:fld id="{BA34078C-1DE5-44E6-8E81-A225543A2D4D}" type="slidenum">
              <a:rPr lang="en-US" smtClean="0"/>
              <a:t>‹#›</a:t>
            </a:fld>
            <a:endParaRPr lang="en-US"/>
          </a:p>
        </p:txBody>
      </p:sp>
    </p:spTree>
    <p:extLst>
      <p:ext uri="{BB962C8B-B14F-4D97-AF65-F5344CB8AC3E}">
        <p14:creationId xmlns:p14="http://schemas.microsoft.com/office/powerpoint/2010/main" val="3327277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C40DB-C674-1D51-8245-6EDDEEA6198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4F91D5C-0C95-72B2-9B13-68FBAD311C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444873-9DDE-FDA7-26C6-865EE7B4A4F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9D9C61A-3FED-88FA-0381-46623F1A65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7310A5-E20B-AA68-758D-237B15E318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162B4A5-65FD-4095-5A38-BC06939B4EA4}"/>
              </a:ext>
            </a:extLst>
          </p:cNvPr>
          <p:cNvSpPr>
            <a:spLocks noGrp="1"/>
          </p:cNvSpPr>
          <p:nvPr>
            <p:ph type="dt" sz="half" idx="10"/>
          </p:nvPr>
        </p:nvSpPr>
        <p:spPr/>
        <p:txBody>
          <a:bodyPr/>
          <a:lstStyle/>
          <a:p>
            <a:fld id="{8A8DE7C8-D799-43CD-99B9-A56090AD2FE5}" type="datetimeFigureOut">
              <a:rPr lang="en-US" smtClean="0"/>
              <a:t>5/27/2025</a:t>
            </a:fld>
            <a:endParaRPr lang="en-US"/>
          </a:p>
        </p:txBody>
      </p:sp>
      <p:sp>
        <p:nvSpPr>
          <p:cNvPr id="8" name="Footer Placeholder 7">
            <a:extLst>
              <a:ext uri="{FF2B5EF4-FFF2-40B4-BE49-F238E27FC236}">
                <a16:creationId xmlns:a16="http://schemas.microsoft.com/office/drawing/2014/main" id="{32198F7C-4007-C8A6-1219-39C2B81EB9F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65BA5E4-FD5E-AE35-9C9A-50739FC70B6A}"/>
              </a:ext>
            </a:extLst>
          </p:cNvPr>
          <p:cNvSpPr>
            <a:spLocks noGrp="1"/>
          </p:cNvSpPr>
          <p:nvPr>
            <p:ph type="sldNum" sz="quarter" idx="12"/>
          </p:nvPr>
        </p:nvSpPr>
        <p:spPr/>
        <p:txBody>
          <a:bodyPr/>
          <a:lstStyle/>
          <a:p>
            <a:fld id="{BA34078C-1DE5-44E6-8E81-A225543A2D4D}" type="slidenum">
              <a:rPr lang="en-US" smtClean="0"/>
              <a:t>‹#›</a:t>
            </a:fld>
            <a:endParaRPr lang="en-US"/>
          </a:p>
        </p:txBody>
      </p:sp>
    </p:spTree>
    <p:extLst>
      <p:ext uri="{BB962C8B-B14F-4D97-AF65-F5344CB8AC3E}">
        <p14:creationId xmlns:p14="http://schemas.microsoft.com/office/powerpoint/2010/main" val="2963519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75CE5-CB10-83DD-6098-564DF6186DF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7379C3F-47C9-5DA7-D4E4-33D13BE93B30}"/>
              </a:ext>
            </a:extLst>
          </p:cNvPr>
          <p:cNvSpPr>
            <a:spLocks noGrp="1"/>
          </p:cNvSpPr>
          <p:nvPr>
            <p:ph type="dt" sz="half" idx="10"/>
          </p:nvPr>
        </p:nvSpPr>
        <p:spPr/>
        <p:txBody>
          <a:bodyPr/>
          <a:lstStyle/>
          <a:p>
            <a:fld id="{8A8DE7C8-D799-43CD-99B9-A56090AD2FE5}" type="datetimeFigureOut">
              <a:rPr lang="en-US" smtClean="0"/>
              <a:t>5/27/2025</a:t>
            </a:fld>
            <a:endParaRPr lang="en-US"/>
          </a:p>
        </p:txBody>
      </p:sp>
      <p:sp>
        <p:nvSpPr>
          <p:cNvPr id="4" name="Footer Placeholder 3">
            <a:extLst>
              <a:ext uri="{FF2B5EF4-FFF2-40B4-BE49-F238E27FC236}">
                <a16:creationId xmlns:a16="http://schemas.microsoft.com/office/drawing/2014/main" id="{C3411846-CCF6-149F-A8E4-E03655FEAB8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1A1B540-DCBE-15D7-D860-8229526B70AB}"/>
              </a:ext>
            </a:extLst>
          </p:cNvPr>
          <p:cNvSpPr>
            <a:spLocks noGrp="1"/>
          </p:cNvSpPr>
          <p:nvPr>
            <p:ph type="sldNum" sz="quarter" idx="12"/>
          </p:nvPr>
        </p:nvSpPr>
        <p:spPr/>
        <p:txBody>
          <a:bodyPr/>
          <a:lstStyle/>
          <a:p>
            <a:fld id="{BA34078C-1DE5-44E6-8E81-A225543A2D4D}" type="slidenum">
              <a:rPr lang="en-US" smtClean="0"/>
              <a:t>‹#›</a:t>
            </a:fld>
            <a:endParaRPr lang="en-US"/>
          </a:p>
        </p:txBody>
      </p:sp>
    </p:spTree>
    <p:extLst>
      <p:ext uri="{BB962C8B-B14F-4D97-AF65-F5344CB8AC3E}">
        <p14:creationId xmlns:p14="http://schemas.microsoft.com/office/powerpoint/2010/main" val="1434499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9732C1-262E-9364-CAC4-70F11D158B93}"/>
              </a:ext>
            </a:extLst>
          </p:cNvPr>
          <p:cNvSpPr>
            <a:spLocks noGrp="1"/>
          </p:cNvSpPr>
          <p:nvPr>
            <p:ph type="dt" sz="half" idx="10"/>
          </p:nvPr>
        </p:nvSpPr>
        <p:spPr/>
        <p:txBody>
          <a:bodyPr/>
          <a:lstStyle/>
          <a:p>
            <a:fld id="{8A8DE7C8-D799-43CD-99B9-A56090AD2FE5}" type="datetimeFigureOut">
              <a:rPr lang="en-US" smtClean="0"/>
              <a:t>5/27/2025</a:t>
            </a:fld>
            <a:endParaRPr lang="en-US"/>
          </a:p>
        </p:txBody>
      </p:sp>
      <p:sp>
        <p:nvSpPr>
          <p:cNvPr id="3" name="Footer Placeholder 2">
            <a:extLst>
              <a:ext uri="{FF2B5EF4-FFF2-40B4-BE49-F238E27FC236}">
                <a16:creationId xmlns:a16="http://schemas.microsoft.com/office/drawing/2014/main" id="{27CC3B52-927E-B672-A56C-F43AA24E861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3796B91-657D-42F8-E61A-72AE6BCFE42E}"/>
              </a:ext>
            </a:extLst>
          </p:cNvPr>
          <p:cNvSpPr>
            <a:spLocks noGrp="1"/>
          </p:cNvSpPr>
          <p:nvPr>
            <p:ph type="sldNum" sz="quarter" idx="12"/>
          </p:nvPr>
        </p:nvSpPr>
        <p:spPr/>
        <p:txBody>
          <a:bodyPr/>
          <a:lstStyle/>
          <a:p>
            <a:fld id="{BA34078C-1DE5-44E6-8E81-A225543A2D4D}" type="slidenum">
              <a:rPr lang="en-US" smtClean="0"/>
              <a:t>‹#›</a:t>
            </a:fld>
            <a:endParaRPr lang="en-US"/>
          </a:p>
        </p:txBody>
      </p:sp>
    </p:spTree>
    <p:extLst>
      <p:ext uri="{BB962C8B-B14F-4D97-AF65-F5344CB8AC3E}">
        <p14:creationId xmlns:p14="http://schemas.microsoft.com/office/powerpoint/2010/main" val="2892778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FC455-8A55-4D6B-2E57-31019C7BAC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A940596-D28A-A9C0-D3B6-C8AFEAD3FA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22DDC0-08F9-0622-B4AD-0329670B69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229972-A4F2-C696-0758-05437C0BCC74}"/>
              </a:ext>
            </a:extLst>
          </p:cNvPr>
          <p:cNvSpPr>
            <a:spLocks noGrp="1"/>
          </p:cNvSpPr>
          <p:nvPr>
            <p:ph type="dt" sz="half" idx="10"/>
          </p:nvPr>
        </p:nvSpPr>
        <p:spPr/>
        <p:txBody>
          <a:bodyPr/>
          <a:lstStyle/>
          <a:p>
            <a:fld id="{8A8DE7C8-D799-43CD-99B9-A56090AD2FE5}" type="datetimeFigureOut">
              <a:rPr lang="en-US" smtClean="0"/>
              <a:t>5/27/2025</a:t>
            </a:fld>
            <a:endParaRPr lang="en-US"/>
          </a:p>
        </p:txBody>
      </p:sp>
      <p:sp>
        <p:nvSpPr>
          <p:cNvPr id="6" name="Footer Placeholder 5">
            <a:extLst>
              <a:ext uri="{FF2B5EF4-FFF2-40B4-BE49-F238E27FC236}">
                <a16:creationId xmlns:a16="http://schemas.microsoft.com/office/drawing/2014/main" id="{79F0933D-1496-7F54-8ADC-FFC52CA645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F11803-BAED-B589-488A-A6268F053FFE}"/>
              </a:ext>
            </a:extLst>
          </p:cNvPr>
          <p:cNvSpPr>
            <a:spLocks noGrp="1"/>
          </p:cNvSpPr>
          <p:nvPr>
            <p:ph type="sldNum" sz="quarter" idx="12"/>
          </p:nvPr>
        </p:nvSpPr>
        <p:spPr/>
        <p:txBody>
          <a:bodyPr/>
          <a:lstStyle/>
          <a:p>
            <a:fld id="{BA34078C-1DE5-44E6-8E81-A225543A2D4D}" type="slidenum">
              <a:rPr lang="en-US" smtClean="0"/>
              <a:t>‹#›</a:t>
            </a:fld>
            <a:endParaRPr lang="en-US"/>
          </a:p>
        </p:txBody>
      </p:sp>
    </p:spTree>
    <p:extLst>
      <p:ext uri="{BB962C8B-B14F-4D97-AF65-F5344CB8AC3E}">
        <p14:creationId xmlns:p14="http://schemas.microsoft.com/office/powerpoint/2010/main" val="1782197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6B6CC-26D5-7D66-365E-F65CB4FBEC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C0E23DD-E3B6-9854-C493-1B78C38C0D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F48D4F3-D4EE-6BC3-0927-B75152BB1C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9C2D12-4EF0-0E39-4E8C-140C4ADFB651}"/>
              </a:ext>
            </a:extLst>
          </p:cNvPr>
          <p:cNvSpPr>
            <a:spLocks noGrp="1"/>
          </p:cNvSpPr>
          <p:nvPr>
            <p:ph type="dt" sz="half" idx="10"/>
          </p:nvPr>
        </p:nvSpPr>
        <p:spPr/>
        <p:txBody>
          <a:bodyPr/>
          <a:lstStyle/>
          <a:p>
            <a:fld id="{8A8DE7C8-D799-43CD-99B9-A56090AD2FE5}" type="datetimeFigureOut">
              <a:rPr lang="en-US" smtClean="0"/>
              <a:t>5/27/2025</a:t>
            </a:fld>
            <a:endParaRPr lang="en-US"/>
          </a:p>
        </p:txBody>
      </p:sp>
      <p:sp>
        <p:nvSpPr>
          <p:cNvPr id="6" name="Footer Placeholder 5">
            <a:extLst>
              <a:ext uri="{FF2B5EF4-FFF2-40B4-BE49-F238E27FC236}">
                <a16:creationId xmlns:a16="http://schemas.microsoft.com/office/drawing/2014/main" id="{23A0753E-9A1E-22D3-1C7F-89C4806AA8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E65539-DB86-2B18-BAD7-00938C116230}"/>
              </a:ext>
            </a:extLst>
          </p:cNvPr>
          <p:cNvSpPr>
            <a:spLocks noGrp="1"/>
          </p:cNvSpPr>
          <p:nvPr>
            <p:ph type="sldNum" sz="quarter" idx="12"/>
          </p:nvPr>
        </p:nvSpPr>
        <p:spPr/>
        <p:txBody>
          <a:bodyPr/>
          <a:lstStyle/>
          <a:p>
            <a:fld id="{BA34078C-1DE5-44E6-8E81-A225543A2D4D}" type="slidenum">
              <a:rPr lang="en-US" smtClean="0"/>
              <a:t>‹#›</a:t>
            </a:fld>
            <a:endParaRPr lang="en-US"/>
          </a:p>
        </p:txBody>
      </p:sp>
    </p:spTree>
    <p:extLst>
      <p:ext uri="{BB962C8B-B14F-4D97-AF65-F5344CB8AC3E}">
        <p14:creationId xmlns:p14="http://schemas.microsoft.com/office/powerpoint/2010/main" val="1171851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AAEAF-F6EC-90C0-1AFA-EC8925448DE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CAF47E3-68F0-D1B0-7638-4FF0EB7ACC0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F6FDEB-8BCE-332A-7871-D45426DB666F}"/>
              </a:ext>
            </a:extLst>
          </p:cNvPr>
          <p:cNvSpPr>
            <a:spLocks noGrp="1"/>
          </p:cNvSpPr>
          <p:nvPr>
            <p:ph type="dt" sz="half" idx="10"/>
          </p:nvPr>
        </p:nvSpPr>
        <p:spPr/>
        <p:txBody>
          <a:bodyPr/>
          <a:lstStyle/>
          <a:p>
            <a:fld id="{8A8DE7C8-D799-43CD-99B9-A56090AD2FE5}" type="datetimeFigureOut">
              <a:rPr lang="en-US" smtClean="0"/>
              <a:t>5/27/2025</a:t>
            </a:fld>
            <a:endParaRPr lang="en-US"/>
          </a:p>
        </p:txBody>
      </p:sp>
      <p:sp>
        <p:nvSpPr>
          <p:cNvPr id="5" name="Footer Placeholder 4">
            <a:extLst>
              <a:ext uri="{FF2B5EF4-FFF2-40B4-BE49-F238E27FC236}">
                <a16:creationId xmlns:a16="http://schemas.microsoft.com/office/drawing/2014/main" id="{A2359E23-D1C1-064F-2641-63B05C49CA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95B571-B4C6-32B4-CF22-082587D14C5C}"/>
              </a:ext>
            </a:extLst>
          </p:cNvPr>
          <p:cNvSpPr>
            <a:spLocks noGrp="1"/>
          </p:cNvSpPr>
          <p:nvPr>
            <p:ph type="sldNum" sz="quarter" idx="12"/>
          </p:nvPr>
        </p:nvSpPr>
        <p:spPr/>
        <p:txBody>
          <a:bodyPr/>
          <a:lstStyle/>
          <a:p>
            <a:fld id="{BA34078C-1DE5-44E6-8E81-A225543A2D4D}" type="slidenum">
              <a:rPr lang="en-US" smtClean="0"/>
              <a:t>‹#›</a:t>
            </a:fld>
            <a:endParaRPr lang="en-US"/>
          </a:p>
        </p:txBody>
      </p:sp>
    </p:spTree>
    <p:extLst>
      <p:ext uri="{BB962C8B-B14F-4D97-AF65-F5344CB8AC3E}">
        <p14:creationId xmlns:p14="http://schemas.microsoft.com/office/powerpoint/2010/main" val="2863438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7807A8-D8C0-8EAB-FFD1-A1290F8DA8D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FEF6210-706C-7BEE-4004-1CAE64819DA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C51FF5-A703-36A5-F013-415F5499775A}"/>
              </a:ext>
            </a:extLst>
          </p:cNvPr>
          <p:cNvSpPr>
            <a:spLocks noGrp="1"/>
          </p:cNvSpPr>
          <p:nvPr>
            <p:ph type="dt" sz="half" idx="10"/>
          </p:nvPr>
        </p:nvSpPr>
        <p:spPr/>
        <p:txBody>
          <a:bodyPr/>
          <a:lstStyle/>
          <a:p>
            <a:fld id="{8A8DE7C8-D799-43CD-99B9-A56090AD2FE5}" type="datetimeFigureOut">
              <a:rPr lang="en-US" smtClean="0"/>
              <a:t>5/27/2025</a:t>
            </a:fld>
            <a:endParaRPr lang="en-US"/>
          </a:p>
        </p:txBody>
      </p:sp>
      <p:sp>
        <p:nvSpPr>
          <p:cNvPr id="5" name="Footer Placeholder 4">
            <a:extLst>
              <a:ext uri="{FF2B5EF4-FFF2-40B4-BE49-F238E27FC236}">
                <a16:creationId xmlns:a16="http://schemas.microsoft.com/office/drawing/2014/main" id="{42D6C2EC-0DA5-F7A2-9CCC-B7DFD4F9CF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B3837C-4AFA-F324-545F-9AD596AC707D}"/>
              </a:ext>
            </a:extLst>
          </p:cNvPr>
          <p:cNvSpPr>
            <a:spLocks noGrp="1"/>
          </p:cNvSpPr>
          <p:nvPr>
            <p:ph type="sldNum" sz="quarter" idx="12"/>
          </p:nvPr>
        </p:nvSpPr>
        <p:spPr/>
        <p:txBody>
          <a:bodyPr/>
          <a:lstStyle/>
          <a:p>
            <a:fld id="{BA34078C-1DE5-44E6-8E81-A225543A2D4D}" type="slidenum">
              <a:rPr lang="en-US" smtClean="0"/>
              <a:t>‹#›</a:t>
            </a:fld>
            <a:endParaRPr lang="en-US"/>
          </a:p>
        </p:txBody>
      </p:sp>
    </p:spTree>
    <p:extLst>
      <p:ext uri="{BB962C8B-B14F-4D97-AF65-F5344CB8AC3E}">
        <p14:creationId xmlns:p14="http://schemas.microsoft.com/office/powerpoint/2010/main" val="2959923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ADD79F-B1DE-D563-7EC9-36D396CCB1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1FEC2E4-FC45-149B-0775-F6862C0EDC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449123-5D44-EC4A-3B02-A58ABC96E3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8DE7C8-D799-43CD-99B9-A56090AD2FE5}" type="datetimeFigureOut">
              <a:rPr lang="en-US" smtClean="0"/>
              <a:t>5/27/2025</a:t>
            </a:fld>
            <a:endParaRPr lang="en-US"/>
          </a:p>
        </p:txBody>
      </p:sp>
      <p:sp>
        <p:nvSpPr>
          <p:cNvPr id="5" name="Footer Placeholder 4">
            <a:extLst>
              <a:ext uri="{FF2B5EF4-FFF2-40B4-BE49-F238E27FC236}">
                <a16:creationId xmlns:a16="http://schemas.microsoft.com/office/drawing/2014/main" id="{05F04CFC-258E-9D33-CC1E-12C74351BB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E3AF1B6-E878-6521-32E8-EA522CD4CC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34078C-1DE5-44E6-8E81-A225543A2D4D}" type="slidenum">
              <a:rPr lang="en-US" smtClean="0"/>
              <a:t>‹#›</a:t>
            </a:fld>
            <a:endParaRPr lang="en-US"/>
          </a:p>
        </p:txBody>
      </p:sp>
    </p:spTree>
    <p:extLst>
      <p:ext uri="{BB962C8B-B14F-4D97-AF65-F5344CB8AC3E}">
        <p14:creationId xmlns:p14="http://schemas.microsoft.com/office/powerpoint/2010/main" val="12727983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microsoft.com/office/2007/relationships/hdphoto" Target="../media/hdphoto1.wdp"/><Relationship Id="rId9" Type="http://schemas.openxmlformats.org/officeDocument/2006/relationships/image" Target="../media/image7.png"/><Relationship Id="rId14"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microsoft.com/office/2007/relationships/hdphoto" Target="../media/hdphoto1.wdp"/><Relationship Id="rId9"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6.png"/><Relationship Id="rId3" Type="http://schemas.openxmlformats.org/officeDocument/2006/relationships/image" Target="../media/image1.png"/><Relationship Id="rId7" Type="http://schemas.openxmlformats.org/officeDocument/2006/relationships/image" Target="../media/image18.png"/><Relationship Id="rId12"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4.jpeg"/><Relationship Id="rId5" Type="http://schemas.openxmlformats.org/officeDocument/2006/relationships/image" Target="../media/image17.png"/><Relationship Id="rId15" Type="http://schemas.openxmlformats.org/officeDocument/2006/relationships/image" Target="../media/image28.png"/><Relationship Id="rId10" Type="http://schemas.openxmlformats.org/officeDocument/2006/relationships/image" Target="../media/image23.jpeg"/><Relationship Id="rId4" Type="http://schemas.microsoft.com/office/2007/relationships/hdphoto" Target="../media/hdphoto1.wdp"/><Relationship Id="rId9" Type="http://schemas.openxmlformats.org/officeDocument/2006/relationships/image" Target="../media/image22.png"/><Relationship Id="rId14"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1" name="Picture 1040" descr="Florida International University Solar Carport and Research Laboratory">
            <a:extLst>
              <a:ext uri="{FF2B5EF4-FFF2-40B4-BE49-F238E27FC236}">
                <a16:creationId xmlns:a16="http://schemas.microsoft.com/office/drawing/2014/main" id="{53874F6E-C129-85DC-995B-A4DCFB50D1FC}"/>
              </a:ext>
            </a:extLst>
          </p:cNvPr>
          <p:cNvPicPr>
            <a:picLocks noChangeAspect="1" noChangeArrowheads="1"/>
          </p:cNvPicPr>
          <p:nvPr/>
        </p:nvPicPr>
        <p:blipFill rotWithShape="1">
          <a:blip r:embed="rId3">
            <a:alphaModFix/>
            <a:extLst>
              <a:ext uri="{BEBA8EAE-BF5A-486C-A8C5-ECC9F3942E4B}">
                <a14:imgProps xmlns:a14="http://schemas.microsoft.com/office/drawing/2010/main">
                  <a14:imgLayer r:embed="rId4">
                    <a14:imgEffect>
                      <a14:brightnessContrast bright="-31000" contrast="-32000"/>
                    </a14:imgEffect>
                  </a14:imgLayer>
                </a14:imgProps>
              </a:ext>
              <a:ext uri="{28A0092B-C50C-407E-A947-70E740481C1C}">
                <a14:useLocalDpi xmlns:a14="http://schemas.microsoft.com/office/drawing/2010/main" val="0"/>
              </a:ext>
            </a:extLst>
          </a:blip>
          <a:srcRect l="-5" t="30126" r="5" b="60535"/>
          <a:stretch/>
        </p:blipFill>
        <p:spPr bwMode="auto">
          <a:xfrm>
            <a:off x="-1331" y="0"/>
            <a:ext cx="12193331" cy="569318"/>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89E03120-6351-C64E-595C-D8C58B51BB1E}"/>
              </a:ext>
            </a:extLst>
          </p:cNvPr>
          <p:cNvSpPr/>
          <p:nvPr/>
        </p:nvSpPr>
        <p:spPr>
          <a:xfrm>
            <a:off x="-1" y="6662057"/>
            <a:ext cx="12191981" cy="195943"/>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latin typeface="Times New Roman" panose="02020603050405020304" pitchFamily="18" charset="0"/>
                <a:cs typeface="Times New Roman" panose="02020603050405020304" pitchFamily="18" charset="0"/>
              </a:rPr>
              <a:t>Florida International University – Department of Electrical and Computer Engineering – Energy Power Sustainability &amp; Intelligence</a:t>
            </a:r>
          </a:p>
        </p:txBody>
      </p:sp>
      <p:sp>
        <p:nvSpPr>
          <p:cNvPr id="1039" name="Title 1">
            <a:extLst>
              <a:ext uri="{FF2B5EF4-FFF2-40B4-BE49-F238E27FC236}">
                <a16:creationId xmlns:a16="http://schemas.microsoft.com/office/drawing/2014/main" id="{EC579B6A-C144-237A-E52A-4C344A2911CC}"/>
              </a:ext>
            </a:extLst>
          </p:cNvPr>
          <p:cNvSpPr txBox="1">
            <a:spLocks/>
          </p:cNvSpPr>
          <p:nvPr/>
        </p:nvSpPr>
        <p:spPr>
          <a:xfrm>
            <a:off x="-1349" y="0"/>
            <a:ext cx="12193330" cy="56931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b="1" dirty="0">
                <a:solidFill>
                  <a:schemeClr val="bg1"/>
                </a:solidFill>
                <a:latin typeface="Times New Roman" panose="02020603050405020304" pitchFamily="18" charset="0"/>
                <a:cs typeface="Times New Roman" panose="02020603050405020304" pitchFamily="18" charset="0"/>
              </a:rPr>
              <a:t>ML/RL-Based Battery Prognostic and Diagnostic Tool Development </a:t>
            </a:r>
            <a:endParaRPr lang="en-US" sz="2000" dirty="0">
              <a:solidFill>
                <a:schemeClr val="bg1"/>
              </a:solidFill>
            </a:endParaRPr>
          </a:p>
        </p:txBody>
      </p:sp>
      <p:sp>
        <p:nvSpPr>
          <p:cNvPr id="2" name="Content Placeholder 2">
            <a:extLst>
              <a:ext uri="{FF2B5EF4-FFF2-40B4-BE49-F238E27FC236}">
                <a16:creationId xmlns:a16="http://schemas.microsoft.com/office/drawing/2014/main" id="{84347790-0CD5-D941-1302-201D4CC9B5D1}"/>
              </a:ext>
            </a:extLst>
          </p:cNvPr>
          <p:cNvSpPr>
            <a:spLocks noGrp="1"/>
          </p:cNvSpPr>
          <p:nvPr>
            <p:ph idx="1"/>
          </p:nvPr>
        </p:nvSpPr>
        <p:spPr>
          <a:xfrm>
            <a:off x="102687" y="708528"/>
            <a:ext cx="7564854" cy="5900775"/>
          </a:xfrm>
        </p:spPr>
        <p:txBody>
          <a:bodyPr>
            <a:normAutofit fontScale="92500" lnSpcReduction="10000"/>
          </a:bodyPr>
          <a:lstStyle/>
          <a:p>
            <a:pPr marL="0" marR="0" indent="0" algn="just">
              <a:lnSpc>
                <a:spcPct val="107000"/>
              </a:lnSpc>
              <a:spcBef>
                <a:spcPts val="0"/>
              </a:spcBef>
              <a:spcAft>
                <a:spcPts val="800"/>
              </a:spcAft>
              <a:buNone/>
            </a:pPr>
            <a:r>
              <a:rPr lang="en-US" sz="2000" b="1" u="sng" dirty="0">
                <a:effectLst/>
                <a:ea typeface="Calibri" panose="020F0502020204030204" pitchFamily="34" charset="0"/>
                <a:cs typeface="Times New Roman" panose="02020603050405020304" pitchFamily="18" charset="0"/>
              </a:rPr>
              <a:t>Problem Statement:</a:t>
            </a:r>
            <a:r>
              <a:rPr lang="en-US" sz="2000" b="1" dirty="0">
                <a:ea typeface="Calibri" panose="020F0502020204030204" pitchFamily="34" charset="0"/>
                <a:cs typeface="Times New Roman" panose="02020603050405020304" pitchFamily="18" charset="0"/>
              </a:rPr>
              <a:t> </a:t>
            </a:r>
            <a:r>
              <a:rPr lang="en-US" sz="1200" dirty="0">
                <a:effectLst/>
                <a:ea typeface="Calibri" panose="020F0502020204030204" pitchFamily="34" charset="0"/>
                <a:cs typeface="Times New Roman" panose="02020603050405020304" pitchFamily="18" charset="0"/>
              </a:rPr>
              <a:t>Li-Ion batteries benefit from a high-power density, high energy density, and a relatively good cycle life; However, as these batteries age from both operational as well as calendar degradation, the ability for them to hold charge, and produce power efficiently reduces. Although degradation cannot be completely prevented, accelerated degradation can be prevented through the proper monitoring and operation of battery systems. Battery Management Systems (BMS) and Thermal Management Systems (TMS) are used to avoid overcharging, undercharging, high current, and high temperature which drastically prolong the life of a Battery Energy Storage System (BESS). However, like State-Of-Charge (SOC), it may be difficult to precisely determine and monitor the State-Of-Health (SOH) of individual batteries, battery modules, or entire BESSs overtime. Luckily, Machine Learning (ML) and Artificial Intelligence (AI) techniques can be used to facilitate lifetime projections of the system over multiple scenarios, predict failures before they happen, automatically diagnose problems that arise, recommend appropriate action, and more.</a:t>
            </a:r>
          </a:p>
          <a:p>
            <a:pPr marL="0" marR="0" indent="0" algn="just">
              <a:lnSpc>
                <a:spcPct val="107000"/>
              </a:lnSpc>
              <a:spcBef>
                <a:spcPts val="0"/>
              </a:spcBef>
              <a:spcAft>
                <a:spcPts val="800"/>
              </a:spcAft>
              <a:buNone/>
            </a:pPr>
            <a:endParaRPr lang="en-US" sz="1200" dirty="0">
              <a:effectLst/>
              <a:ea typeface="Calibri" panose="020F0502020204030204" pitchFamily="34" charset="0"/>
              <a:cs typeface="Times New Roman" panose="02020603050405020304" pitchFamily="18" charset="0"/>
            </a:endParaRPr>
          </a:p>
          <a:p>
            <a:pPr marL="0" marR="0" indent="0" algn="just">
              <a:lnSpc>
                <a:spcPct val="107000"/>
              </a:lnSpc>
              <a:spcBef>
                <a:spcPts val="0"/>
              </a:spcBef>
              <a:spcAft>
                <a:spcPts val="800"/>
              </a:spcAft>
              <a:buNone/>
            </a:pPr>
            <a:r>
              <a:rPr lang="en-US" sz="2000" b="1" u="sng" dirty="0">
                <a:effectLst/>
                <a:ea typeface="Calibri" panose="020F0502020204030204" pitchFamily="34" charset="0"/>
                <a:cs typeface="Times New Roman" panose="02020603050405020304" pitchFamily="18" charset="0"/>
              </a:rPr>
              <a:t>Project Objectives and Approach:</a:t>
            </a:r>
          </a:p>
          <a:p>
            <a:pPr marL="342900" indent="-342900">
              <a:lnSpc>
                <a:spcPct val="107000"/>
              </a:lnSpc>
              <a:spcBef>
                <a:spcPts val="0"/>
              </a:spcBef>
              <a:buFont typeface="+mj-lt"/>
              <a:buAutoNum type="arabicPeriod"/>
            </a:pPr>
            <a:r>
              <a:rPr lang="en-US" sz="1600" b="1" i="1" dirty="0">
                <a:effectLst/>
                <a:ea typeface="Calibri" panose="020F0502020204030204" pitchFamily="34" charset="0"/>
                <a:cs typeface="Times New Roman" panose="02020603050405020304" pitchFamily="18" charset="0"/>
              </a:rPr>
              <a:t>Develop a robust full stack hybrid remote/cloud application for Multi-Environment Deployable Li-Ion Battery Prognostic and Diagnostic Tool</a:t>
            </a:r>
          </a:p>
          <a:p>
            <a:pPr marL="800100" lvl="1" indent="-342900">
              <a:lnSpc>
                <a:spcPct val="107000"/>
              </a:lnSpc>
              <a:spcBef>
                <a:spcPts val="0"/>
              </a:spcBef>
              <a:buFont typeface="+mj-lt"/>
              <a:buAutoNum type="alphaUcPeriod"/>
            </a:pPr>
            <a:r>
              <a:rPr lang="en-US" sz="1200" dirty="0">
                <a:ea typeface="Calibri" panose="020F0502020204030204" pitchFamily="34" charset="0"/>
                <a:cs typeface="Times New Roman" panose="02020603050405020304" pitchFamily="18" charset="0"/>
              </a:rPr>
              <a:t>Establish local development stack that will be used in an offline environment once deployed.</a:t>
            </a:r>
          </a:p>
          <a:p>
            <a:pPr marL="800100" lvl="1" indent="-342900">
              <a:lnSpc>
                <a:spcPct val="107000"/>
              </a:lnSpc>
              <a:spcBef>
                <a:spcPts val="0"/>
              </a:spcBef>
              <a:buFont typeface="+mj-lt"/>
              <a:buAutoNum type="alphaUcPeriod"/>
            </a:pPr>
            <a:r>
              <a:rPr lang="en-US" sz="1200" dirty="0">
                <a:ea typeface="Calibri" panose="020F0502020204030204" pitchFamily="34" charset="0"/>
                <a:cs typeface="Times New Roman" panose="02020603050405020304" pitchFamily="18" charset="0"/>
              </a:rPr>
              <a:t>Establish cloud platform and services that will be necessary for remote user interaction with the tool.</a:t>
            </a:r>
          </a:p>
          <a:p>
            <a:pPr marL="800100" lvl="1" indent="-342900">
              <a:lnSpc>
                <a:spcPct val="107000"/>
              </a:lnSpc>
              <a:spcBef>
                <a:spcPts val="0"/>
              </a:spcBef>
              <a:buFont typeface="+mj-lt"/>
              <a:buAutoNum type="alphaUcPeriod"/>
            </a:pPr>
            <a:r>
              <a:rPr lang="en-US" sz="1200" dirty="0">
                <a:ea typeface="Calibri" panose="020F0502020204030204" pitchFamily="34" charset="0"/>
                <a:cs typeface="Times New Roman" panose="02020603050405020304" pitchFamily="18" charset="0"/>
              </a:rPr>
              <a:t>Establish proper integration with local devices and cloud services that are necessary for project completion.</a:t>
            </a:r>
            <a:endParaRPr lang="en-US" sz="1200" dirty="0">
              <a:effectLst/>
              <a:ea typeface="Calibri" panose="020F0502020204030204" pitchFamily="34" charset="0"/>
              <a:cs typeface="Times New Roman" panose="02020603050405020304" pitchFamily="18" charset="0"/>
            </a:endParaRPr>
          </a:p>
          <a:p>
            <a:pPr marL="342900" indent="-342900">
              <a:lnSpc>
                <a:spcPct val="107000"/>
              </a:lnSpc>
              <a:spcBef>
                <a:spcPts val="0"/>
              </a:spcBef>
              <a:buFont typeface="+mj-lt"/>
              <a:buAutoNum type="arabicPeriod"/>
            </a:pPr>
            <a:endParaRPr lang="en-US" sz="1600" b="1" dirty="0">
              <a:effectLst/>
              <a:ea typeface="Calibri" panose="020F0502020204030204" pitchFamily="34" charset="0"/>
              <a:cs typeface="Times New Roman" panose="02020603050405020304" pitchFamily="18" charset="0"/>
            </a:endParaRPr>
          </a:p>
          <a:p>
            <a:pPr marL="342900" indent="-342900">
              <a:lnSpc>
                <a:spcPct val="107000"/>
              </a:lnSpc>
              <a:spcBef>
                <a:spcPts val="0"/>
              </a:spcBef>
              <a:buFont typeface="+mj-lt"/>
              <a:buAutoNum type="arabicPeriod"/>
            </a:pPr>
            <a:r>
              <a:rPr lang="en-US" sz="1600" b="1" i="1" dirty="0">
                <a:ea typeface="Calibri" panose="020F0502020204030204" pitchFamily="34" charset="0"/>
                <a:cs typeface="Times New Roman" panose="02020603050405020304" pitchFamily="18" charset="0"/>
              </a:rPr>
              <a:t>Establish and Develop Relevant ML and RL-Based Controls and Monitoring Tools for Inclusion into overall product</a:t>
            </a:r>
          </a:p>
          <a:p>
            <a:pPr marL="800100" lvl="1" indent="-342900">
              <a:lnSpc>
                <a:spcPct val="107000"/>
              </a:lnSpc>
              <a:spcBef>
                <a:spcPts val="0"/>
              </a:spcBef>
              <a:buFont typeface="+mj-lt"/>
              <a:buAutoNum type="alphaUcPeriod"/>
            </a:pPr>
            <a:r>
              <a:rPr lang="en-US" sz="1200" dirty="0">
                <a:ea typeface="Calibri" panose="020F0502020204030204" pitchFamily="34" charset="0"/>
                <a:cs typeface="Times New Roman" panose="02020603050405020304" pitchFamily="18" charset="0"/>
              </a:rPr>
              <a:t>Create list of features and functions that should/are possible to be included in the hybrid system.</a:t>
            </a:r>
          </a:p>
          <a:p>
            <a:pPr marL="800100" lvl="1" indent="-342900">
              <a:lnSpc>
                <a:spcPct val="107000"/>
              </a:lnSpc>
              <a:spcBef>
                <a:spcPts val="0"/>
              </a:spcBef>
              <a:buFont typeface="+mj-lt"/>
              <a:buAutoNum type="alphaUcPeriod"/>
            </a:pPr>
            <a:r>
              <a:rPr lang="en-US" sz="1200" dirty="0">
                <a:ea typeface="Calibri" panose="020F0502020204030204" pitchFamily="34" charset="0"/>
                <a:cs typeface="Times New Roman" panose="02020603050405020304" pitchFamily="18" charset="0"/>
              </a:rPr>
              <a:t>Determine relevant existing ML and RL tools that can be used for features and functions identified in Task 2a. What can be used on the edge? What needs to be done on the cloud?</a:t>
            </a:r>
            <a:endParaRPr lang="en-US" sz="1200" dirty="0">
              <a:effectLst/>
              <a:ea typeface="Calibri" panose="020F0502020204030204" pitchFamily="34" charset="0"/>
              <a:cs typeface="Times New Roman" panose="02020603050405020304" pitchFamily="18" charset="0"/>
            </a:endParaRPr>
          </a:p>
          <a:p>
            <a:pPr marL="800100" lvl="1" indent="-342900">
              <a:lnSpc>
                <a:spcPct val="107000"/>
              </a:lnSpc>
              <a:spcBef>
                <a:spcPts val="0"/>
              </a:spcBef>
              <a:buFont typeface="+mj-lt"/>
              <a:buAutoNum type="alphaUcPeriod"/>
            </a:pPr>
            <a:r>
              <a:rPr lang="en-US" sz="1200" dirty="0">
                <a:ea typeface="Calibri" panose="020F0502020204030204" pitchFamily="34" charset="0"/>
                <a:cs typeface="Times New Roman" panose="02020603050405020304" pitchFamily="18" charset="0"/>
              </a:rPr>
              <a:t>Develop and Implement ML/RL tools into battery tool stack infrastructure.</a:t>
            </a:r>
            <a:endParaRPr lang="en-US" sz="1200" dirty="0">
              <a:effectLst/>
              <a:ea typeface="Calibri" panose="020F0502020204030204" pitchFamily="34" charset="0"/>
              <a:cs typeface="Times New Roman" panose="02020603050405020304" pitchFamily="18" charset="0"/>
            </a:endParaRPr>
          </a:p>
          <a:p>
            <a:pPr marL="342900" indent="-342900">
              <a:lnSpc>
                <a:spcPct val="107000"/>
              </a:lnSpc>
              <a:spcBef>
                <a:spcPts val="0"/>
              </a:spcBef>
              <a:buFont typeface="+mj-lt"/>
              <a:buAutoNum type="arabicPeriod"/>
            </a:pPr>
            <a:endParaRPr lang="en-US" sz="1600" b="1" dirty="0">
              <a:ea typeface="Calibri" panose="020F0502020204030204" pitchFamily="34" charset="0"/>
              <a:cs typeface="Times New Roman" panose="02020603050405020304" pitchFamily="18" charset="0"/>
            </a:endParaRPr>
          </a:p>
          <a:p>
            <a:pPr marL="342900" indent="-342900">
              <a:lnSpc>
                <a:spcPct val="107000"/>
              </a:lnSpc>
              <a:spcBef>
                <a:spcPts val="0"/>
              </a:spcBef>
              <a:buFont typeface="+mj-lt"/>
              <a:buAutoNum type="arabicPeriod"/>
            </a:pPr>
            <a:r>
              <a:rPr lang="en-US" sz="1600" b="1" i="1" dirty="0">
                <a:ea typeface="Calibri" panose="020F0502020204030204" pitchFamily="34" charset="0"/>
                <a:cs typeface="Times New Roman" panose="02020603050405020304" pitchFamily="18" charset="0"/>
              </a:rPr>
              <a:t>Validation and Deployment in Real-World Battery Application(s)</a:t>
            </a:r>
          </a:p>
          <a:p>
            <a:pPr marL="800100" lvl="1" indent="-342900">
              <a:lnSpc>
                <a:spcPct val="107000"/>
              </a:lnSpc>
              <a:spcBef>
                <a:spcPts val="0"/>
              </a:spcBef>
              <a:buFont typeface="+mj-lt"/>
              <a:buAutoNum type="alphaUcPeriod"/>
            </a:pPr>
            <a:r>
              <a:rPr lang="en-US" sz="1200" dirty="0">
                <a:ea typeface="Calibri" panose="020F0502020204030204" pitchFamily="34" charset="0"/>
                <a:cs typeface="Times New Roman" panose="02020603050405020304" pitchFamily="18" charset="0"/>
              </a:rPr>
              <a:t>Conduct numerous tests to evaluate the performance of the ML/RL based Prognostic/Diagnostic tool.</a:t>
            </a:r>
            <a:endParaRPr lang="en-US" sz="1200" dirty="0">
              <a:effectLst/>
              <a:ea typeface="Calibri" panose="020F0502020204030204" pitchFamily="34" charset="0"/>
              <a:cs typeface="Times New Roman" panose="02020603050405020304" pitchFamily="18" charset="0"/>
            </a:endParaRPr>
          </a:p>
          <a:p>
            <a:pPr marL="800100" lvl="1" indent="-342900">
              <a:lnSpc>
                <a:spcPct val="107000"/>
              </a:lnSpc>
              <a:spcBef>
                <a:spcPts val="0"/>
              </a:spcBef>
              <a:buFont typeface="+mj-lt"/>
              <a:buAutoNum type="alphaUcPeriod"/>
            </a:pPr>
            <a:r>
              <a:rPr lang="en-US" sz="1200" dirty="0">
                <a:ea typeface="Calibri" panose="020F0502020204030204" pitchFamily="34" charset="0"/>
                <a:cs typeface="Times New Roman" panose="02020603050405020304" pitchFamily="18" charset="0"/>
              </a:rPr>
              <a:t>Deploy tool to real battery pack and conduct life cycle analysis of battery pack and observe performance of tool.</a:t>
            </a:r>
          </a:p>
        </p:txBody>
      </p:sp>
      <p:graphicFrame>
        <p:nvGraphicFramePr>
          <p:cNvPr id="5" name="Table 8">
            <a:extLst>
              <a:ext uri="{FF2B5EF4-FFF2-40B4-BE49-F238E27FC236}">
                <a16:creationId xmlns:a16="http://schemas.microsoft.com/office/drawing/2014/main" id="{45EE3267-6E6A-FC3C-DAC1-55B64C8A2BEE}"/>
              </a:ext>
            </a:extLst>
          </p:cNvPr>
          <p:cNvGraphicFramePr>
            <a:graphicFrameLocks/>
          </p:cNvGraphicFramePr>
          <p:nvPr>
            <p:extLst>
              <p:ext uri="{D42A27DB-BD31-4B8C-83A1-F6EECF244321}">
                <p14:modId xmlns:p14="http://schemas.microsoft.com/office/powerpoint/2010/main" val="2208521587"/>
              </p:ext>
            </p:extLst>
          </p:nvPr>
        </p:nvGraphicFramePr>
        <p:xfrm>
          <a:off x="7716328" y="769593"/>
          <a:ext cx="4185746" cy="1676400"/>
        </p:xfrm>
        <a:graphic>
          <a:graphicData uri="http://schemas.openxmlformats.org/drawingml/2006/table">
            <a:tbl>
              <a:tblPr firstRow="1" bandRow="1">
                <a:tableStyleId>{5C22544A-7EE6-4342-B048-85BDC9FD1C3A}</a:tableStyleId>
              </a:tblPr>
              <a:tblGrid>
                <a:gridCol w="1223397">
                  <a:extLst>
                    <a:ext uri="{9D8B030D-6E8A-4147-A177-3AD203B41FA5}">
                      <a16:colId xmlns:a16="http://schemas.microsoft.com/office/drawing/2014/main" val="2643185965"/>
                    </a:ext>
                  </a:extLst>
                </a:gridCol>
                <a:gridCol w="2962349">
                  <a:extLst>
                    <a:ext uri="{9D8B030D-6E8A-4147-A177-3AD203B41FA5}">
                      <a16:colId xmlns:a16="http://schemas.microsoft.com/office/drawing/2014/main" val="360710867"/>
                    </a:ext>
                  </a:extLst>
                </a:gridCol>
              </a:tblGrid>
              <a:tr h="222885">
                <a:tc gridSpan="2">
                  <a:txBody>
                    <a:bodyPr/>
                    <a:lstStyle/>
                    <a:p>
                      <a:pPr algn="ctr"/>
                      <a:r>
                        <a:rPr lang="en-US" sz="1400" dirty="0"/>
                        <a:t>GENIE Lab – Florida International University (FIU)</a:t>
                      </a:r>
                    </a:p>
                  </a:txBody>
                  <a:tcPr marL="68580" marR="68580" marT="34290" marB="34290"/>
                </a:tc>
                <a:tc hMerge="1">
                  <a:txBody>
                    <a:bodyPr/>
                    <a:lstStyle/>
                    <a:p>
                      <a:endParaRPr lang="en-US" dirty="0"/>
                    </a:p>
                  </a:txBody>
                  <a:tcPr/>
                </a:tc>
                <a:extLst>
                  <a:ext uri="{0D108BD9-81ED-4DB2-BD59-A6C34878D82A}">
                    <a16:rowId xmlns:a16="http://schemas.microsoft.com/office/drawing/2014/main" val="1575700351"/>
                  </a:ext>
                </a:extLst>
              </a:tr>
              <a:tr h="548640">
                <a:tc>
                  <a:txBody>
                    <a:bodyPr/>
                    <a:lstStyle/>
                    <a:p>
                      <a:r>
                        <a:rPr lang="en-US" sz="1400" dirty="0"/>
                        <a:t>Project Team</a:t>
                      </a:r>
                    </a:p>
                  </a:txBody>
                  <a:tcPr marL="68580" marR="68580" marT="34290" marB="34290"/>
                </a:tc>
                <a:tc>
                  <a:txBody>
                    <a:bodyPr/>
                    <a:lstStyle/>
                    <a:p>
                      <a:r>
                        <a:rPr lang="en-US" sz="1400" dirty="0"/>
                        <a:t>Arif Sarwat (Mentor), Alexander Stevenson (Co-Mentor)</a:t>
                      </a:r>
                    </a:p>
                  </a:txBody>
                  <a:tcPr marL="68580" marR="68580" marT="34290" marB="34290"/>
                </a:tc>
                <a:extLst>
                  <a:ext uri="{0D108BD9-81ED-4DB2-BD59-A6C34878D82A}">
                    <a16:rowId xmlns:a16="http://schemas.microsoft.com/office/drawing/2014/main" val="162689815"/>
                  </a:ext>
                </a:extLst>
              </a:tr>
              <a:tr h="228600">
                <a:tc>
                  <a:txBody>
                    <a:bodyPr/>
                    <a:lstStyle/>
                    <a:p>
                      <a:r>
                        <a:rPr lang="en-US" sz="1400" dirty="0"/>
                        <a:t>Labs </a:t>
                      </a:r>
                    </a:p>
                  </a:txBody>
                  <a:tcPr marL="68580" marR="68580" marT="34290" marB="34290"/>
                </a:tc>
                <a:tc>
                  <a:txBody>
                    <a:bodyPr/>
                    <a:lstStyle/>
                    <a:p>
                      <a:r>
                        <a:rPr lang="en-US" sz="1400" dirty="0"/>
                        <a:t>Florida International University (FIU)</a:t>
                      </a:r>
                    </a:p>
                  </a:txBody>
                  <a:tcPr marL="68580" marR="68580" marT="34290" marB="34290"/>
                </a:tc>
                <a:extLst>
                  <a:ext uri="{0D108BD9-81ED-4DB2-BD59-A6C34878D82A}">
                    <a16:rowId xmlns:a16="http://schemas.microsoft.com/office/drawing/2014/main" val="795718595"/>
                  </a:ext>
                </a:extLst>
              </a:tr>
              <a:tr h="224860">
                <a:tc>
                  <a:txBody>
                    <a:bodyPr/>
                    <a:lstStyle/>
                    <a:p>
                      <a:r>
                        <a:rPr lang="en-US" sz="1400" dirty="0"/>
                        <a:t>Partners</a:t>
                      </a:r>
                    </a:p>
                  </a:txBody>
                  <a:tcPr marL="68580" marR="68580" marT="34290" marB="34290"/>
                </a:tc>
                <a:tc>
                  <a:txBody>
                    <a:bodyPr/>
                    <a:lstStyle/>
                    <a:p>
                      <a:r>
                        <a:rPr lang="en-US" sz="1400" dirty="0"/>
                        <a:t>Senior Design Team #</a:t>
                      </a:r>
                    </a:p>
                  </a:txBody>
                  <a:tcPr marL="68580" marR="68580" marT="34290" marB="34290"/>
                </a:tc>
                <a:extLst>
                  <a:ext uri="{0D108BD9-81ED-4DB2-BD59-A6C34878D82A}">
                    <a16:rowId xmlns:a16="http://schemas.microsoft.com/office/drawing/2014/main" val="1130482782"/>
                  </a:ext>
                </a:extLst>
              </a:tr>
              <a:tr h="228600">
                <a:tc>
                  <a:txBody>
                    <a:bodyPr/>
                    <a:lstStyle/>
                    <a:p>
                      <a:r>
                        <a:rPr lang="en-US" sz="1400" dirty="0"/>
                        <a:t>Duration</a:t>
                      </a:r>
                    </a:p>
                  </a:txBody>
                  <a:tcPr marL="68580" marR="68580" marT="34290" marB="34290"/>
                </a:tc>
                <a:tc>
                  <a:txBody>
                    <a:bodyPr/>
                    <a:lstStyle/>
                    <a:p>
                      <a:r>
                        <a:rPr lang="en-US" sz="1400" dirty="0"/>
                        <a:t>SUM 2025 – FALL 2025 </a:t>
                      </a:r>
                    </a:p>
                  </a:txBody>
                  <a:tcPr marL="68580" marR="68580" marT="34290" marB="34290"/>
                </a:tc>
                <a:extLst>
                  <a:ext uri="{0D108BD9-81ED-4DB2-BD59-A6C34878D82A}">
                    <a16:rowId xmlns:a16="http://schemas.microsoft.com/office/drawing/2014/main" val="2445100184"/>
                  </a:ext>
                </a:extLst>
              </a:tr>
            </a:tbl>
          </a:graphicData>
        </a:graphic>
      </p:graphicFrame>
      <p:sp>
        <p:nvSpPr>
          <p:cNvPr id="11" name="TextBox 10">
            <a:extLst>
              <a:ext uri="{FF2B5EF4-FFF2-40B4-BE49-F238E27FC236}">
                <a16:creationId xmlns:a16="http://schemas.microsoft.com/office/drawing/2014/main" id="{9ABF6F66-5B57-D242-B497-0B53410ACEE3}"/>
              </a:ext>
            </a:extLst>
          </p:cNvPr>
          <p:cNvSpPr txBox="1"/>
          <p:nvPr/>
        </p:nvSpPr>
        <p:spPr>
          <a:xfrm>
            <a:off x="7689874" y="6173854"/>
            <a:ext cx="4185746" cy="461665"/>
          </a:xfrm>
          <a:prstGeom prst="rect">
            <a:avLst/>
          </a:prstGeom>
          <a:noFill/>
        </p:spPr>
        <p:txBody>
          <a:bodyPr wrap="square">
            <a:spAutoFit/>
          </a:bodyPr>
          <a:lstStyle/>
          <a:p>
            <a:pPr algn="ctr"/>
            <a:r>
              <a:rPr lang="en-US" sz="1200" b="1" dirty="0">
                <a:latin typeface="Calibri" panose="020F0502020204030204" pitchFamily="34" charset="0"/>
                <a:ea typeface="Calibri" panose="020F0502020204030204" pitchFamily="34" charset="0"/>
                <a:cs typeface="Times New Roman" panose="02020603050405020304" pitchFamily="18" charset="0"/>
              </a:rPr>
              <a:t>Prototypical ML/RL-Based Battery Prognostic Tool being developed in the GENIE Lab</a:t>
            </a:r>
            <a:endParaRPr lang="en-US" sz="1200" dirty="0"/>
          </a:p>
        </p:txBody>
      </p:sp>
      <p:pic>
        <p:nvPicPr>
          <p:cNvPr id="3074" name="Picture 2" descr="A picture containing graphical user interface&#10;&#10;Description automatically generated">
            <a:extLst>
              <a:ext uri="{FF2B5EF4-FFF2-40B4-BE49-F238E27FC236}">
                <a16:creationId xmlns:a16="http://schemas.microsoft.com/office/drawing/2014/main" id="{E414E8C2-EAB7-D591-BA12-80C10DC6E4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34540" y="2675802"/>
            <a:ext cx="4113246" cy="35256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6609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1" name="Picture 1040" descr="Florida International University Solar Carport and Research Laboratory">
            <a:extLst>
              <a:ext uri="{FF2B5EF4-FFF2-40B4-BE49-F238E27FC236}">
                <a16:creationId xmlns:a16="http://schemas.microsoft.com/office/drawing/2014/main" id="{53874F6E-C129-85DC-995B-A4DCFB50D1FC}"/>
              </a:ext>
            </a:extLst>
          </p:cNvPr>
          <p:cNvPicPr>
            <a:picLocks noChangeAspect="1" noChangeArrowheads="1"/>
          </p:cNvPicPr>
          <p:nvPr/>
        </p:nvPicPr>
        <p:blipFill rotWithShape="1">
          <a:blip r:embed="rId3">
            <a:alphaModFix/>
            <a:extLst>
              <a:ext uri="{BEBA8EAE-BF5A-486C-A8C5-ECC9F3942E4B}">
                <a14:imgProps xmlns:a14="http://schemas.microsoft.com/office/drawing/2010/main">
                  <a14:imgLayer r:embed="rId4">
                    <a14:imgEffect>
                      <a14:brightnessContrast bright="-31000" contrast="-32000"/>
                    </a14:imgEffect>
                  </a14:imgLayer>
                </a14:imgProps>
              </a:ext>
              <a:ext uri="{28A0092B-C50C-407E-A947-70E740481C1C}">
                <a14:useLocalDpi xmlns:a14="http://schemas.microsoft.com/office/drawing/2010/main" val="0"/>
              </a:ext>
            </a:extLst>
          </a:blip>
          <a:srcRect l="-5" t="30126" r="5" b="60535"/>
          <a:stretch/>
        </p:blipFill>
        <p:spPr bwMode="auto">
          <a:xfrm>
            <a:off x="-1331" y="0"/>
            <a:ext cx="12193331" cy="569318"/>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89E03120-6351-C64E-595C-D8C58B51BB1E}"/>
              </a:ext>
            </a:extLst>
          </p:cNvPr>
          <p:cNvSpPr/>
          <p:nvPr/>
        </p:nvSpPr>
        <p:spPr>
          <a:xfrm>
            <a:off x="-1" y="6662057"/>
            <a:ext cx="12191981" cy="195943"/>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latin typeface="Times New Roman" panose="02020603050405020304" pitchFamily="18" charset="0"/>
                <a:cs typeface="Times New Roman" panose="02020603050405020304" pitchFamily="18" charset="0"/>
              </a:rPr>
              <a:t>Florida International University – Department of Electrical and Computer Engineering – Energy Power Sustainability &amp; Intelligence</a:t>
            </a:r>
          </a:p>
        </p:txBody>
      </p:sp>
      <p:sp>
        <p:nvSpPr>
          <p:cNvPr id="1039" name="Title 1">
            <a:extLst>
              <a:ext uri="{FF2B5EF4-FFF2-40B4-BE49-F238E27FC236}">
                <a16:creationId xmlns:a16="http://schemas.microsoft.com/office/drawing/2014/main" id="{EC579B6A-C144-237A-E52A-4C344A2911CC}"/>
              </a:ext>
            </a:extLst>
          </p:cNvPr>
          <p:cNvSpPr txBox="1">
            <a:spLocks/>
          </p:cNvSpPr>
          <p:nvPr/>
        </p:nvSpPr>
        <p:spPr>
          <a:xfrm>
            <a:off x="93259" y="-34584"/>
            <a:ext cx="12136841" cy="69064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Times New Roman" panose="02020603050405020304" pitchFamily="18" charset="0"/>
                <a:cs typeface="Times New Roman" panose="02020603050405020304" pitchFamily="18" charset="0"/>
              </a:rPr>
              <a:t>Tasks and Deliverables Overview</a:t>
            </a:r>
            <a:endParaRPr lang="en-US" sz="4000" dirty="0">
              <a:solidFill>
                <a:schemeClr val="bg1"/>
              </a:solidFill>
            </a:endParaRPr>
          </a:p>
        </p:txBody>
      </p:sp>
      <p:grpSp>
        <p:nvGrpSpPr>
          <p:cNvPr id="30" name="Group 29">
            <a:extLst>
              <a:ext uri="{FF2B5EF4-FFF2-40B4-BE49-F238E27FC236}">
                <a16:creationId xmlns:a16="http://schemas.microsoft.com/office/drawing/2014/main" id="{94C8D174-B4DB-5DA2-D1F2-57E92D770330}"/>
              </a:ext>
            </a:extLst>
          </p:cNvPr>
          <p:cNvGrpSpPr/>
          <p:nvPr/>
        </p:nvGrpSpPr>
        <p:grpSpPr>
          <a:xfrm>
            <a:off x="5238087" y="1174530"/>
            <a:ext cx="6329858" cy="5368160"/>
            <a:chOff x="5238087" y="1174530"/>
            <a:chExt cx="6329858" cy="5368160"/>
          </a:xfrm>
        </p:grpSpPr>
        <p:sp>
          <p:nvSpPr>
            <p:cNvPr id="12" name="Rectangle 11">
              <a:extLst>
                <a:ext uri="{FF2B5EF4-FFF2-40B4-BE49-F238E27FC236}">
                  <a16:creationId xmlns:a16="http://schemas.microsoft.com/office/drawing/2014/main" id="{679783CA-9E01-CC2C-C5F4-356F73DA296C}"/>
                </a:ext>
              </a:extLst>
            </p:cNvPr>
            <p:cNvSpPr/>
            <p:nvPr/>
          </p:nvSpPr>
          <p:spPr>
            <a:xfrm>
              <a:off x="5238087" y="3977418"/>
              <a:ext cx="6329855" cy="2565272"/>
            </a:xfrm>
            <a:prstGeom prst="rect">
              <a:avLst/>
            </a:prstGeom>
            <a:solidFill>
              <a:schemeClr val="accent6">
                <a:lumMod val="20000"/>
                <a:lumOff val="80000"/>
              </a:schemeClr>
            </a:solid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EE4CB0F-714B-F1D6-665F-79DAF33F924D}"/>
                </a:ext>
              </a:extLst>
            </p:cNvPr>
            <p:cNvSpPr/>
            <p:nvPr/>
          </p:nvSpPr>
          <p:spPr>
            <a:xfrm>
              <a:off x="5238090" y="1174530"/>
              <a:ext cx="6329855" cy="2748294"/>
            </a:xfrm>
            <a:prstGeom prst="rect">
              <a:avLst/>
            </a:prstGeom>
            <a:solidFill>
              <a:schemeClr val="accent1">
                <a:lumMod val="20000"/>
                <a:lumOff val="80000"/>
              </a:schemeClr>
            </a:solid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86BF963-C483-1913-09B3-E6744134D167}"/>
                </a:ext>
              </a:extLst>
            </p:cNvPr>
            <p:cNvSpPr txBox="1"/>
            <p:nvPr/>
          </p:nvSpPr>
          <p:spPr>
            <a:xfrm>
              <a:off x="5336625" y="4033352"/>
              <a:ext cx="6136727" cy="2462213"/>
            </a:xfrm>
            <a:prstGeom prst="rect">
              <a:avLst/>
            </a:prstGeom>
            <a:noFill/>
          </p:spPr>
          <p:txBody>
            <a:bodyPr wrap="square">
              <a:spAutoFit/>
            </a:bodyPr>
            <a:lstStyle/>
            <a:p>
              <a:pPr marL="0" indent="0" algn="just">
                <a:buNone/>
              </a:pPr>
              <a:r>
                <a:rPr lang="en-US" sz="1100" b="1" u="sng" dirty="0"/>
                <a:t>Senior Design 2:</a:t>
              </a:r>
            </a:p>
            <a:p>
              <a:pPr marL="0" indent="0" algn="just">
                <a:buNone/>
              </a:pPr>
              <a:endParaRPr lang="en-US" sz="1100" u="sng" dirty="0"/>
            </a:p>
            <a:p>
              <a:pPr marL="0" indent="0" algn="just">
                <a:buNone/>
              </a:pPr>
              <a:r>
                <a:rPr lang="en-US" sz="1100" dirty="0"/>
                <a:t>Task 3: Implement charger/cell connection integration plan with hardware + cloud infrastructure.</a:t>
              </a:r>
            </a:p>
            <a:p>
              <a:pPr lvl="1" algn="just">
                <a:buFont typeface="Wingdings" panose="05000000000000000000" pitchFamily="2" charset="2"/>
                <a:buChar char="Ø"/>
              </a:pPr>
              <a:r>
                <a:rPr lang="en-US" sz="1000" dirty="0"/>
                <a:t>Subtask 3.1: Implement required hardware changes for cell connection.</a:t>
              </a:r>
            </a:p>
            <a:p>
              <a:pPr lvl="1" algn="just">
                <a:buFont typeface="Wingdings" panose="05000000000000000000" pitchFamily="2" charset="2"/>
                <a:buChar char="Ø"/>
              </a:pPr>
              <a:r>
                <a:rPr lang="en-US" sz="1000" dirty="0"/>
                <a:t>Subtask 3.2: Implemented required cloud infrastructure changes for cell connection.</a:t>
              </a:r>
            </a:p>
            <a:p>
              <a:pPr lvl="1" algn="just">
                <a:buFont typeface="Wingdings" panose="05000000000000000000" pitchFamily="2" charset="2"/>
                <a:buChar char="Ø"/>
              </a:pPr>
              <a:r>
                <a:rPr lang="en-US" sz="1000" dirty="0"/>
                <a:t>Subtask 3.3: Test stand alone devices in multiple (and different types of) locations.</a:t>
              </a:r>
            </a:p>
            <a:p>
              <a:pPr lvl="1" algn="just">
                <a:buFont typeface="Wingdings" panose="05000000000000000000" pitchFamily="2" charset="2"/>
                <a:buChar char="Ø"/>
              </a:pPr>
              <a:endParaRPr lang="en-US" sz="1000" dirty="0"/>
            </a:p>
            <a:p>
              <a:pPr algn="just">
                <a:buFont typeface="Wingdings" panose="05000000000000000000" pitchFamily="2" charset="2"/>
                <a:buChar char="Ø"/>
              </a:pPr>
              <a:r>
                <a:rPr lang="en-US" sz="1000" b="1" dirty="0"/>
                <a:t>Deliverable 3: A complete (wireless) bidirectional communication between/from user to battery pack.</a:t>
              </a:r>
              <a:endParaRPr lang="en-US" sz="1000" dirty="0"/>
            </a:p>
            <a:p>
              <a:pPr lvl="1" algn="just">
                <a:buFont typeface="Wingdings" panose="05000000000000000000" pitchFamily="2" charset="2"/>
                <a:buChar char="Ø"/>
              </a:pPr>
              <a:endParaRPr lang="en-US" sz="1000" dirty="0"/>
            </a:p>
            <a:p>
              <a:pPr marL="0" indent="0" algn="just">
                <a:buNone/>
              </a:pPr>
              <a:r>
                <a:rPr lang="en-US" sz="1100" dirty="0"/>
                <a:t>Task 4: Improve/increase user functions/BMS commands in the Online UI.</a:t>
              </a:r>
            </a:p>
            <a:p>
              <a:pPr lvl="1" algn="just">
                <a:buFont typeface="Wingdings" panose="05000000000000000000" pitchFamily="2" charset="2"/>
                <a:buChar char="Ø"/>
              </a:pPr>
              <a:r>
                <a:rPr lang="en-US" sz="1000" dirty="0"/>
                <a:t>Subtask 4.1: Investigate functionality/profiles of BMS for protecting/controlling the relays/batteries.</a:t>
              </a:r>
            </a:p>
            <a:p>
              <a:pPr lvl="1" algn="just">
                <a:buFont typeface="Wingdings" panose="05000000000000000000" pitchFamily="2" charset="2"/>
                <a:buChar char="Ø"/>
              </a:pPr>
              <a:r>
                <a:rPr lang="en-US" sz="1000" dirty="0"/>
                <a:t>Subtask 4.2: Add ability for user to make changes to battery profile/control settings from the online UI.</a:t>
              </a:r>
            </a:p>
            <a:p>
              <a:pPr lvl="1" algn="just">
                <a:buFont typeface="Wingdings" panose="05000000000000000000" pitchFamily="2" charset="2"/>
                <a:buChar char="Ø"/>
              </a:pPr>
              <a:r>
                <a:rPr lang="en-US" sz="1000" dirty="0"/>
                <a:t>Subtask 4.3: Demonstrate complete wireless system, charging/discharging, UI monitoring/Control, etc.</a:t>
              </a:r>
            </a:p>
            <a:p>
              <a:pPr lvl="1" algn="just">
                <a:buFont typeface="Wingdings" panose="05000000000000000000" pitchFamily="2" charset="2"/>
                <a:buChar char="Ø"/>
              </a:pPr>
              <a:endParaRPr lang="en-US" sz="1000" dirty="0"/>
            </a:p>
            <a:p>
              <a:pPr algn="just">
                <a:buFont typeface="Wingdings" panose="05000000000000000000" pitchFamily="2" charset="2"/>
                <a:buChar char="Ø"/>
              </a:pPr>
              <a:r>
                <a:rPr lang="en-US" sz="1000" b="1" dirty="0"/>
                <a:t>Deliverable 4: Improved functionality/capability of the battery P&amp;D tool.</a:t>
              </a:r>
              <a:endParaRPr lang="en-US" sz="1000" dirty="0"/>
            </a:p>
          </p:txBody>
        </p:sp>
        <p:sp>
          <p:nvSpPr>
            <p:cNvPr id="10" name="TextBox 9">
              <a:extLst>
                <a:ext uri="{FF2B5EF4-FFF2-40B4-BE49-F238E27FC236}">
                  <a16:creationId xmlns:a16="http://schemas.microsoft.com/office/drawing/2014/main" id="{6A9C2F02-D6C9-B70A-A825-AB8C11FC725B}"/>
                </a:ext>
              </a:extLst>
            </p:cNvPr>
            <p:cNvSpPr txBox="1"/>
            <p:nvPr/>
          </p:nvSpPr>
          <p:spPr>
            <a:xfrm>
              <a:off x="5336625" y="1229124"/>
              <a:ext cx="6172200" cy="2708434"/>
            </a:xfrm>
            <a:prstGeom prst="rect">
              <a:avLst/>
            </a:prstGeom>
            <a:noFill/>
          </p:spPr>
          <p:txBody>
            <a:bodyPr wrap="square">
              <a:spAutoFit/>
            </a:bodyPr>
            <a:lstStyle/>
            <a:p>
              <a:pPr marL="0" indent="0" algn="just">
                <a:buNone/>
              </a:pPr>
              <a:r>
                <a:rPr lang="en-US" sz="1000" b="1" u="sng" dirty="0"/>
                <a:t>Senior Design 1:</a:t>
              </a:r>
            </a:p>
            <a:p>
              <a:pPr marL="0" indent="0" algn="just">
                <a:buNone/>
              </a:pPr>
              <a:endParaRPr lang="en-US" sz="1000" b="1" u="sng" dirty="0"/>
            </a:p>
            <a:p>
              <a:pPr marL="0" indent="0" algn="just">
                <a:buNone/>
              </a:pPr>
              <a:r>
                <a:rPr lang="en-US" sz="1000" i="1" dirty="0"/>
                <a:t>Task 1: Follow the Project Start Guide Provided by the Previous Team to implement the Previous Set up.</a:t>
              </a:r>
            </a:p>
            <a:p>
              <a:pPr marL="628650" lvl="1" indent="-171450" algn="just">
                <a:buFont typeface="Wingdings" panose="05000000000000000000" pitchFamily="2" charset="2"/>
                <a:buChar char="Ø"/>
              </a:pPr>
              <a:r>
                <a:rPr lang="en-US" sz="1000" dirty="0"/>
                <a:t>Subtask 1.1: Build the Physical Hardware Environment as Described in the Project Start Guide.</a:t>
              </a:r>
            </a:p>
            <a:p>
              <a:pPr marL="628650" lvl="1" indent="-171450" algn="just">
                <a:buFont typeface="Wingdings" panose="05000000000000000000" pitchFamily="2" charset="2"/>
                <a:buChar char="Ø"/>
              </a:pPr>
              <a:r>
                <a:rPr lang="en-US" sz="1000" dirty="0"/>
                <a:t>Subtask 1.2: Build the Cloud/Code Environment as Described in the Project Start Guide.</a:t>
              </a:r>
            </a:p>
            <a:p>
              <a:pPr marL="628650" lvl="1" indent="-171450" algn="just">
                <a:buFont typeface="Wingdings" panose="05000000000000000000" pitchFamily="2" charset="2"/>
                <a:buChar char="Ø"/>
              </a:pPr>
              <a:r>
                <a:rPr lang="en-US" sz="1000" dirty="0"/>
                <a:t>Subtask 1.3: Implement the Variable (EV Scooter Motor) Load instead of the static resistors.</a:t>
              </a:r>
            </a:p>
            <a:p>
              <a:pPr marL="628650" lvl="1" indent="-171450" algn="just">
                <a:buFont typeface="Wingdings" panose="05000000000000000000" pitchFamily="2" charset="2"/>
                <a:buChar char="Ø"/>
              </a:pPr>
              <a:endParaRPr lang="en-US" sz="1000" dirty="0"/>
            </a:p>
            <a:p>
              <a:pPr algn="just">
                <a:buFont typeface="Wingdings" panose="05000000000000000000" pitchFamily="2" charset="2"/>
                <a:buChar char="Ø"/>
              </a:pPr>
              <a:r>
                <a:rPr lang="en-US" sz="1000" b="1" dirty="0"/>
                <a:t>Deliverable 1: A complete (wired) bidirectional communication between/from user to battery pack with a variable load instead of static load. Should be able to complete a complete demo of hardware/software system.</a:t>
              </a:r>
            </a:p>
            <a:p>
              <a:pPr algn="just">
                <a:buFont typeface="Wingdings" panose="05000000000000000000" pitchFamily="2" charset="2"/>
                <a:buChar char="Ø"/>
              </a:pPr>
              <a:endParaRPr lang="en-US" sz="1000" dirty="0"/>
            </a:p>
            <a:p>
              <a:pPr marL="0" indent="0" algn="just">
                <a:buNone/>
              </a:pPr>
              <a:r>
                <a:rPr lang="en-US" sz="1000" i="1" dirty="0"/>
                <a:t>Task 2: Investigate cloud/hardware changes needed to implement a battery charger and a cell connection to cloud.</a:t>
              </a:r>
            </a:p>
            <a:p>
              <a:pPr marL="628650" lvl="1" indent="-171450" algn="just">
                <a:buFont typeface="Wingdings" panose="05000000000000000000" pitchFamily="2" charset="2"/>
                <a:buChar char="Ø"/>
              </a:pPr>
              <a:r>
                <a:rPr lang="en-US" sz="1000" dirty="0"/>
                <a:t>Subtask 2.1: Create a list of required hardware to be ordered (Include power supply!).</a:t>
              </a:r>
            </a:p>
            <a:p>
              <a:pPr marL="628650" lvl="1" indent="-171450" algn="just">
                <a:buFont typeface="Wingdings" panose="05000000000000000000" pitchFamily="2" charset="2"/>
                <a:buChar char="Ø"/>
              </a:pPr>
              <a:r>
                <a:rPr lang="en-US" sz="1000" dirty="0"/>
                <a:t>Subtask 2.2: Create a list of required hardware/cloud applications to be integrated.</a:t>
              </a:r>
            </a:p>
            <a:p>
              <a:pPr marL="628650" lvl="1" indent="-171450" algn="just">
                <a:buFont typeface="Wingdings" panose="05000000000000000000" pitchFamily="2" charset="2"/>
                <a:buChar char="Ø"/>
              </a:pPr>
              <a:r>
                <a:rPr lang="en-US" sz="1000" dirty="0"/>
                <a:t>Subtask 2.3: Create a plan of actions to be followed in SD2 to complete charger/cell connection.</a:t>
              </a:r>
            </a:p>
            <a:p>
              <a:pPr marL="0" indent="0" algn="just">
                <a:buNone/>
              </a:pPr>
              <a:endParaRPr lang="en-US" sz="1000" dirty="0"/>
            </a:p>
            <a:p>
              <a:pPr algn="just">
                <a:buFont typeface="Wingdings" panose="05000000000000000000" pitchFamily="2" charset="2"/>
                <a:buChar char="Ø"/>
              </a:pPr>
              <a:r>
                <a:rPr lang="en-US" sz="1000" b="1" dirty="0"/>
                <a:t>Deliverable 2: A full plan for battery charger and cell connection integration with current hardware and cloud infrastructure.</a:t>
              </a:r>
              <a:endParaRPr lang="en-US" sz="1000" dirty="0"/>
            </a:p>
          </p:txBody>
        </p:sp>
      </p:grpSp>
      <p:sp>
        <p:nvSpPr>
          <p:cNvPr id="15" name="TextBox 14">
            <a:extLst>
              <a:ext uri="{FF2B5EF4-FFF2-40B4-BE49-F238E27FC236}">
                <a16:creationId xmlns:a16="http://schemas.microsoft.com/office/drawing/2014/main" id="{0502A5A0-7EA4-7CC5-EC58-54E1EC6DC69F}"/>
              </a:ext>
            </a:extLst>
          </p:cNvPr>
          <p:cNvSpPr txBox="1"/>
          <p:nvPr/>
        </p:nvSpPr>
        <p:spPr>
          <a:xfrm>
            <a:off x="6745668" y="694670"/>
            <a:ext cx="3354113" cy="369332"/>
          </a:xfrm>
          <a:prstGeom prst="rect">
            <a:avLst/>
          </a:prstGeom>
          <a:noFill/>
        </p:spPr>
        <p:txBody>
          <a:bodyPr wrap="square">
            <a:spAutoFit/>
          </a:bodyPr>
          <a:lstStyle/>
          <a:p>
            <a:pPr marL="0" indent="0" algn="ctr">
              <a:buNone/>
            </a:pPr>
            <a:r>
              <a:rPr lang="en-US" sz="1800" b="1" u="sng" dirty="0"/>
              <a:t>Key Senior Design Objectives:</a:t>
            </a:r>
          </a:p>
        </p:txBody>
      </p:sp>
      <p:grpSp>
        <p:nvGrpSpPr>
          <p:cNvPr id="25" name="Group 24">
            <a:extLst>
              <a:ext uri="{FF2B5EF4-FFF2-40B4-BE49-F238E27FC236}">
                <a16:creationId xmlns:a16="http://schemas.microsoft.com/office/drawing/2014/main" id="{917D63BA-B43A-D668-BF63-50007F2854BD}"/>
              </a:ext>
            </a:extLst>
          </p:cNvPr>
          <p:cNvGrpSpPr/>
          <p:nvPr/>
        </p:nvGrpSpPr>
        <p:grpSpPr>
          <a:xfrm>
            <a:off x="230060" y="856004"/>
            <a:ext cx="4763387" cy="1573436"/>
            <a:chOff x="208658" y="3922824"/>
            <a:chExt cx="4763387" cy="1573436"/>
          </a:xfrm>
        </p:grpSpPr>
        <p:sp>
          <p:nvSpPr>
            <p:cNvPr id="2" name="TextBox 1">
              <a:extLst>
                <a:ext uri="{FF2B5EF4-FFF2-40B4-BE49-F238E27FC236}">
                  <a16:creationId xmlns:a16="http://schemas.microsoft.com/office/drawing/2014/main" id="{C1BDDBB8-97FC-37DF-007B-F4701D065EEB}"/>
                </a:ext>
              </a:extLst>
            </p:cNvPr>
            <p:cNvSpPr txBox="1"/>
            <p:nvPr/>
          </p:nvSpPr>
          <p:spPr>
            <a:xfrm>
              <a:off x="208658" y="3922824"/>
              <a:ext cx="4763387" cy="738664"/>
            </a:xfrm>
            <a:prstGeom prst="rect">
              <a:avLst/>
            </a:prstGeom>
            <a:solidFill>
              <a:schemeClr val="bg1">
                <a:lumMod val="95000"/>
              </a:schemeClr>
            </a:solidFill>
            <a:ln>
              <a:solidFill>
                <a:schemeClr val="tx1"/>
              </a:solidFill>
              <a:prstDash val="sysDash"/>
            </a:ln>
            <a:effectLst>
              <a:outerShdw blurRad="50800" dist="38100" dir="5400000" algn="t" rotWithShape="0">
                <a:prstClr val="black">
                  <a:alpha val="40000"/>
                </a:prstClr>
              </a:outerShdw>
            </a:effectLst>
          </p:spPr>
          <p:txBody>
            <a:bodyPr wrap="square" rtlCol="0">
              <a:spAutoFit/>
            </a:bodyPr>
            <a:lstStyle/>
            <a:p>
              <a:r>
                <a:rPr lang="en-US" sz="1400" b="1" dirty="0"/>
                <a:t>Multiple Applications: </a:t>
              </a:r>
              <a:r>
                <a:rPr lang="en-US" sz="1400" i="1" dirty="0"/>
                <a:t>Capable of monitoring and managing stationary or non-stationary Li-Ion battery storage applications as well as be used in multiple different modes of transportation</a:t>
              </a:r>
            </a:p>
          </p:txBody>
        </p:sp>
        <p:grpSp>
          <p:nvGrpSpPr>
            <p:cNvPr id="4" name="Group 3">
              <a:extLst>
                <a:ext uri="{FF2B5EF4-FFF2-40B4-BE49-F238E27FC236}">
                  <a16:creationId xmlns:a16="http://schemas.microsoft.com/office/drawing/2014/main" id="{D51E5576-35D6-0DAB-777C-0B9574DA5855}"/>
                </a:ext>
              </a:extLst>
            </p:cNvPr>
            <p:cNvGrpSpPr/>
            <p:nvPr/>
          </p:nvGrpSpPr>
          <p:grpSpPr>
            <a:xfrm>
              <a:off x="341054" y="4572061"/>
              <a:ext cx="4498594" cy="924199"/>
              <a:chOff x="1467584" y="5267555"/>
              <a:chExt cx="3791441" cy="778923"/>
            </a:xfrm>
          </p:grpSpPr>
          <p:pic>
            <p:nvPicPr>
              <p:cNvPr id="6" name="Picture 5" descr="Electric Vehicle (EV) Incentives &amp; Rebates">
                <a:extLst>
                  <a:ext uri="{FF2B5EF4-FFF2-40B4-BE49-F238E27FC236}">
                    <a16:creationId xmlns:a16="http://schemas.microsoft.com/office/drawing/2014/main" id="{665532D2-6246-EE8E-6605-E798489AF1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62240" y="5267555"/>
                <a:ext cx="778923" cy="778923"/>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7" name="Picture 20" descr="Green home - Free electronics icons">
                <a:extLst>
                  <a:ext uri="{FF2B5EF4-FFF2-40B4-BE49-F238E27FC236}">
                    <a16:creationId xmlns:a16="http://schemas.microsoft.com/office/drawing/2014/main" id="{67773AF4-660F-1921-A984-C6A6D71220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44633" y="5314324"/>
                <a:ext cx="655094" cy="655094"/>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3" name="Picture 12" descr="A white boat in a blue circle&#10;&#10;Description automatically generated with low confidence">
                <a:extLst>
                  <a:ext uri="{FF2B5EF4-FFF2-40B4-BE49-F238E27FC236}">
                    <a16:creationId xmlns:a16="http://schemas.microsoft.com/office/drawing/2014/main" id="{0DA25B07-BA97-B24F-AB0B-27D5560D803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67208" y="5277926"/>
                <a:ext cx="748225" cy="748225"/>
              </a:xfrm>
              <a:prstGeom prst="rect">
                <a:avLst/>
              </a:prstGeom>
              <a:effectLst>
                <a:outerShdw blurRad="50800" dist="38100" dir="5400000" algn="t" rotWithShape="0">
                  <a:prstClr val="black">
                    <a:alpha val="40000"/>
                  </a:prstClr>
                </a:outerShdw>
              </a:effectLst>
            </p:spPr>
          </p:pic>
          <p:pic>
            <p:nvPicPr>
              <p:cNvPr id="14" name="Picture 4" descr="Off-Site and Covered Airport Parking | Preflight Airport Parking">
                <a:extLst>
                  <a:ext uri="{FF2B5EF4-FFF2-40B4-BE49-F238E27FC236}">
                    <a16:creationId xmlns:a16="http://schemas.microsoft.com/office/drawing/2014/main" id="{A75D0B83-444C-8F27-F748-C71C7A52AC3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91036" y="5318043"/>
                <a:ext cx="667989" cy="66798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icture 6" descr="Smart Grid Road Maps - ESCI KSP">
                <a:extLst>
                  <a:ext uri="{FF2B5EF4-FFF2-40B4-BE49-F238E27FC236}">
                    <a16:creationId xmlns:a16="http://schemas.microsoft.com/office/drawing/2014/main" id="{3AD8630F-C936-4DA9-74DD-CA9E6AE3CA2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67584" y="5304398"/>
                <a:ext cx="662757" cy="674946"/>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grpSp>
        <p:nvGrpSpPr>
          <p:cNvPr id="17" name="Group 16">
            <a:extLst>
              <a:ext uri="{FF2B5EF4-FFF2-40B4-BE49-F238E27FC236}">
                <a16:creationId xmlns:a16="http://schemas.microsoft.com/office/drawing/2014/main" id="{9F7166A3-2204-3C09-01D6-0935EF02D65F}"/>
              </a:ext>
            </a:extLst>
          </p:cNvPr>
          <p:cNvGrpSpPr/>
          <p:nvPr/>
        </p:nvGrpSpPr>
        <p:grpSpPr>
          <a:xfrm>
            <a:off x="838876" y="2637963"/>
            <a:ext cx="3545754" cy="1339455"/>
            <a:chOff x="7626189" y="4694555"/>
            <a:chExt cx="3545754" cy="1339455"/>
          </a:xfrm>
        </p:grpSpPr>
        <p:sp>
          <p:nvSpPr>
            <p:cNvPr id="19" name="TextBox 18">
              <a:extLst>
                <a:ext uri="{FF2B5EF4-FFF2-40B4-BE49-F238E27FC236}">
                  <a16:creationId xmlns:a16="http://schemas.microsoft.com/office/drawing/2014/main" id="{780DCE9D-B456-A7BC-E4CA-71331D51791B}"/>
                </a:ext>
              </a:extLst>
            </p:cNvPr>
            <p:cNvSpPr txBox="1"/>
            <p:nvPr/>
          </p:nvSpPr>
          <p:spPr>
            <a:xfrm>
              <a:off x="7626189" y="4694555"/>
              <a:ext cx="3545754" cy="738664"/>
            </a:xfrm>
            <a:prstGeom prst="rect">
              <a:avLst/>
            </a:prstGeom>
            <a:solidFill>
              <a:schemeClr val="bg1">
                <a:lumMod val="95000"/>
              </a:schemeClr>
            </a:solidFill>
            <a:ln>
              <a:solidFill>
                <a:schemeClr val="tx1"/>
              </a:solidFill>
              <a:prstDash val="sysDash"/>
            </a:ln>
            <a:effectLst>
              <a:outerShdw blurRad="50800" dist="38100" dir="5400000" algn="t" rotWithShape="0">
                <a:prstClr val="black">
                  <a:alpha val="40000"/>
                </a:prstClr>
              </a:outerShdw>
            </a:effectLst>
          </p:spPr>
          <p:txBody>
            <a:bodyPr wrap="square" rtlCol="0">
              <a:spAutoFit/>
            </a:bodyPr>
            <a:lstStyle/>
            <a:p>
              <a:r>
                <a:rPr lang="en-US" sz="1400" b="1" dirty="0"/>
                <a:t>Designed with remote deploy-ability in mind: </a:t>
              </a:r>
              <a:r>
                <a:rPr lang="en-US" sz="1400" i="1" dirty="0"/>
                <a:t>Works with or without internet access for flexible operation in multiple environments.</a:t>
              </a:r>
            </a:p>
          </p:txBody>
        </p:sp>
        <p:pic>
          <p:nvPicPr>
            <p:cNvPr id="21" name="Picture 4" descr="Free Icon | Desert">
              <a:extLst>
                <a:ext uri="{FF2B5EF4-FFF2-40B4-BE49-F238E27FC236}">
                  <a16:creationId xmlns:a16="http://schemas.microsoft.com/office/drawing/2014/main" id="{A2D4DCA3-DB06-0168-5D23-CD2731DE954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726804" y="5402033"/>
              <a:ext cx="623394" cy="623394"/>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2" name="Picture 6" descr="Mountain - Free nature icons">
              <a:extLst>
                <a:ext uri="{FF2B5EF4-FFF2-40B4-BE49-F238E27FC236}">
                  <a16:creationId xmlns:a16="http://schemas.microsoft.com/office/drawing/2014/main" id="{EA0D0605-7303-28B9-A2A0-BF06603AF12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615972" y="5410616"/>
              <a:ext cx="623394" cy="623394"/>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3" name="Picture 10" descr="Circle, city, downtown, landscape, scenery, town icon - Download on  Iconfinder">
              <a:extLst>
                <a:ext uri="{FF2B5EF4-FFF2-40B4-BE49-F238E27FC236}">
                  <a16:creationId xmlns:a16="http://schemas.microsoft.com/office/drawing/2014/main" id="{0F81338A-8918-719E-44E0-5B6ECF16355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385659" y="5408100"/>
              <a:ext cx="623394" cy="623394"/>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4" name="Picture 14" descr="2,639 Free vector icons of island | Free icons, Icon, Vector icon design">
              <a:extLst>
                <a:ext uri="{FF2B5EF4-FFF2-40B4-BE49-F238E27FC236}">
                  <a16:creationId xmlns:a16="http://schemas.microsoft.com/office/drawing/2014/main" id="{9B5BB3E2-902E-1FB4-0EA5-FA0D5E591E3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500815" y="5409477"/>
              <a:ext cx="623395" cy="62339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pic>
        <p:nvPicPr>
          <p:cNvPr id="29" name="Picture 28">
            <a:extLst>
              <a:ext uri="{FF2B5EF4-FFF2-40B4-BE49-F238E27FC236}">
                <a16:creationId xmlns:a16="http://schemas.microsoft.com/office/drawing/2014/main" id="{946CB09E-09DD-7829-0E2C-17BEF2BCECE0}"/>
              </a:ext>
            </a:extLst>
          </p:cNvPr>
          <p:cNvPicPr>
            <a:picLocks noChangeAspect="1"/>
          </p:cNvPicPr>
          <p:nvPr/>
        </p:nvPicPr>
        <p:blipFill>
          <a:blip r:embed="rId14"/>
          <a:stretch>
            <a:fillRect/>
          </a:stretch>
        </p:blipFill>
        <p:spPr>
          <a:xfrm>
            <a:off x="718648" y="4145786"/>
            <a:ext cx="3701669" cy="2326516"/>
          </a:xfrm>
          <a:prstGeom prst="rect">
            <a:avLst/>
          </a:prstGeom>
        </p:spPr>
      </p:pic>
    </p:spTree>
    <p:extLst>
      <p:ext uri="{BB962C8B-B14F-4D97-AF65-F5344CB8AC3E}">
        <p14:creationId xmlns:p14="http://schemas.microsoft.com/office/powerpoint/2010/main" val="48231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1" name="Picture 1040" descr="Florida International University Solar Carport and Research Laboratory">
            <a:extLst>
              <a:ext uri="{FF2B5EF4-FFF2-40B4-BE49-F238E27FC236}">
                <a16:creationId xmlns:a16="http://schemas.microsoft.com/office/drawing/2014/main" id="{53874F6E-C129-85DC-995B-A4DCFB50D1FC}"/>
              </a:ext>
            </a:extLst>
          </p:cNvPr>
          <p:cNvPicPr>
            <a:picLocks noChangeAspect="1" noChangeArrowheads="1"/>
          </p:cNvPicPr>
          <p:nvPr/>
        </p:nvPicPr>
        <p:blipFill rotWithShape="1">
          <a:blip r:embed="rId3">
            <a:alphaModFix/>
            <a:extLst>
              <a:ext uri="{BEBA8EAE-BF5A-486C-A8C5-ECC9F3942E4B}">
                <a14:imgProps xmlns:a14="http://schemas.microsoft.com/office/drawing/2010/main">
                  <a14:imgLayer r:embed="rId4">
                    <a14:imgEffect>
                      <a14:brightnessContrast bright="-31000" contrast="-32000"/>
                    </a14:imgEffect>
                  </a14:imgLayer>
                </a14:imgProps>
              </a:ext>
              <a:ext uri="{28A0092B-C50C-407E-A947-70E740481C1C}">
                <a14:useLocalDpi xmlns:a14="http://schemas.microsoft.com/office/drawing/2010/main" val="0"/>
              </a:ext>
            </a:extLst>
          </a:blip>
          <a:srcRect l="-5" t="30126" r="5" b="60535"/>
          <a:stretch/>
        </p:blipFill>
        <p:spPr bwMode="auto">
          <a:xfrm>
            <a:off x="-1331" y="0"/>
            <a:ext cx="12193331" cy="569318"/>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89E03120-6351-C64E-595C-D8C58B51BB1E}"/>
              </a:ext>
            </a:extLst>
          </p:cNvPr>
          <p:cNvSpPr/>
          <p:nvPr/>
        </p:nvSpPr>
        <p:spPr>
          <a:xfrm>
            <a:off x="-1" y="6662057"/>
            <a:ext cx="12191981" cy="195943"/>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latin typeface="Times New Roman" panose="02020603050405020304" pitchFamily="18" charset="0"/>
                <a:cs typeface="Times New Roman" panose="02020603050405020304" pitchFamily="18" charset="0"/>
              </a:rPr>
              <a:t>Florida International University – Department of Electrical and Computer Engineering – Energy Power Sustainability &amp; Intelligence</a:t>
            </a:r>
          </a:p>
        </p:txBody>
      </p:sp>
      <p:sp>
        <p:nvSpPr>
          <p:cNvPr id="1039" name="Title 1">
            <a:extLst>
              <a:ext uri="{FF2B5EF4-FFF2-40B4-BE49-F238E27FC236}">
                <a16:creationId xmlns:a16="http://schemas.microsoft.com/office/drawing/2014/main" id="{EC579B6A-C144-237A-E52A-4C344A2911CC}"/>
              </a:ext>
            </a:extLst>
          </p:cNvPr>
          <p:cNvSpPr txBox="1">
            <a:spLocks/>
          </p:cNvSpPr>
          <p:nvPr/>
        </p:nvSpPr>
        <p:spPr>
          <a:xfrm>
            <a:off x="93259" y="-34584"/>
            <a:ext cx="12136841" cy="690641"/>
          </a:xfrm>
          <a:prstGeom prst="rect">
            <a:avLst/>
          </a:prstGeom>
        </p:spPr>
        <p:txBody>
          <a:bodyPr vert="horz" lIns="91440" tIns="45720" rIns="91440" bIns="45720" rtlCol="0" anchor="ctr">
            <a:normAutofit fontScale="8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Times New Roman" panose="02020603050405020304" pitchFamily="18" charset="0"/>
                <a:cs typeface="Times New Roman" panose="02020603050405020304" pitchFamily="18" charset="0"/>
              </a:rPr>
              <a:t>Proposed Battery Tool Deployment Communication Overview</a:t>
            </a:r>
            <a:endParaRPr lang="en-US" sz="4000" dirty="0">
              <a:solidFill>
                <a:schemeClr val="bg1"/>
              </a:solidFill>
            </a:endParaRPr>
          </a:p>
        </p:txBody>
      </p:sp>
      <p:sp>
        <p:nvSpPr>
          <p:cNvPr id="6170" name="L-Shape 6169">
            <a:extLst>
              <a:ext uri="{FF2B5EF4-FFF2-40B4-BE49-F238E27FC236}">
                <a16:creationId xmlns:a16="http://schemas.microsoft.com/office/drawing/2014/main" id="{ADE08659-358A-5C1E-1BA6-BE03D680BD4E}"/>
              </a:ext>
            </a:extLst>
          </p:cNvPr>
          <p:cNvSpPr/>
          <p:nvPr/>
        </p:nvSpPr>
        <p:spPr>
          <a:xfrm rot="5400000">
            <a:off x="6961057" y="3058224"/>
            <a:ext cx="3362974" cy="3607983"/>
          </a:xfrm>
          <a:prstGeom prst="corner">
            <a:avLst>
              <a:gd name="adj1" fmla="val 53922"/>
              <a:gd name="adj2" fmla="val 50000"/>
            </a:avLst>
          </a:prstGeom>
          <a:solidFill>
            <a:schemeClr val="accent6">
              <a:lumMod val="20000"/>
              <a:lumOff val="80000"/>
            </a:schemeClr>
          </a:solidFill>
          <a:ln>
            <a:solidFill>
              <a:schemeClr val="tx1"/>
            </a:solidFill>
            <a:prstDash val="dash"/>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8" name="Rectangle 1057">
            <a:extLst>
              <a:ext uri="{FF2B5EF4-FFF2-40B4-BE49-F238E27FC236}">
                <a16:creationId xmlns:a16="http://schemas.microsoft.com/office/drawing/2014/main" id="{EA0FA1A7-4D10-7125-B8E0-BC4F58A09792}"/>
              </a:ext>
            </a:extLst>
          </p:cNvPr>
          <p:cNvSpPr/>
          <p:nvPr/>
        </p:nvSpPr>
        <p:spPr>
          <a:xfrm>
            <a:off x="1133474" y="3202153"/>
            <a:ext cx="5146181" cy="1606007"/>
          </a:xfrm>
          <a:prstGeom prst="rect">
            <a:avLst/>
          </a:prstGeom>
          <a:solidFill>
            <a:schemeClr val="accent5">
              <a:lumMod val="20000"/>
              <a:lumOff val="80000"/>
            </a:schemeClr>
          </a:solidFill>
          <a:ln>
            <a:prstDash val="dash"/>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4" name="Rectangle 1053">
            <a:extLst>
              <a:ext uri="{FF2B5EF4-FFF2-40B4-BE49-F238E27FC236}">
                <a16:creationId xmlns:a16="http://schemas.microsoft.com/office/drawing/2014/main" id="{87BC57A4-2BB6-C8C4-6A81-0D9027EDE680}"/>
              </a:ext>
            </a:extLst>
          </p:cNvPr>
          <p:cNvSpPr/>
          <p:nvPr/>
        </p:nvSpPr>
        <p:spPr>
          <a:xfrm>
            <a:off x="5723053" y="1009731"/>
            <a:ext cx="4030547" cy="1604169"/>
          </a:xfrm>
          <a:prstGeom prst="rect">
            <a:avLst/>
          </a:prstGeom>
          <a:solidFill>
            <a:schemeClr val="accent4">
              <a:lumMod val="20000"/>
              <a:lumOff val="80000"/>
            </a:schemeClr>
          </a:solidFill>
          <a:ln>
            <a:prstDash val="dash"/>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descr="Full battery - Free technology icons">
            <a:extLst>
              <a:ext uri="{FF2B5EF4-FFF2-40B4-BE49-F238E27FC236}">
                <a16:creationId xmlns:a16="http://schemas.microsoft.com/office/drawing/2014/main" id="{E82AD979-A2C7-A23F-0572-21B52AC8BF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30917" y="3176826"/>
            <a:ext cx="956441" cy="95644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ull battery - Free technology icons">
            <a:extLst>
              <a:ext uri="{FF2B5EF4-FFF2-40B4-BE49-F238E27FC236}">
                <a16:creationId xmlns:a16="http://schemas.microsoft.com/office/drawing/2014/main" id="{FC6440E2-181A-25DE-1FA1-58EE3F009B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30917" y="3753389"/>
            <a:ext cx="956441" cy="95644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icrochip - Free computer icons">
            <a:extLst>
              <a:ext uri="{FF2B5EF4-FFF2-40B4-BE49-F238E27FC236}">
                <a16:creationId xmlns:a16="http://schemas.microsoft.com/office/drawing/2014/main" id="{7384393C-67AF-E342-BDFF-C0892475DDC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07399" y="3335191"/>
            <a:ext cx="1154097" cy="1154097"/>
          </a:xfrm>
          <a:prstGeom prst="rect">
            <a:avLst/>
          </a:prstGeom>
          <a:noFill/>
          <a:extLst>
            <a:ext uri="{909E8E84-426E-40DD-AFC4-6F175D3DCCD1}">
              <a14:hiddenFill xmlns:a14="http://schemas.microsoft.com/office/drawing/2010/main">
                <a:solidFill>
                  <a:srgbClr val="FFFFFF"/>
                </a:solidFill>
              </a14:hiddenFill>
            </a:ext>
          </a:extLst>
        </p:spPr>
      </p:pic>
      <p:sp>
        <p:nvSpPr>
          <p:cNvPr id="9" name="Arrow: Right 8">
            <a:extLst>
              <a:ext uri="{FF2B5EF4-FFF2-40B4-BE49-F238E27FC236}">
                <a16:creationId xmlns:a16="http://schemas.microsoft.com/office/drawing/2014/main" id="{468DBC43-DC4B-7ADB-F3EF-60E6382997E7}"/>
              </a:ext>
            </a:extLst>
          </p:cNvPr>
          <p:cNvSpPr/>
          <p:nvPr/>
        </p:nvSpPr>
        <p:spPr>
          <a:xfrm>
            <a:off x="3959325" y="3548625"/>
            <a:ext cx="890752" cy="291662"/>
          </a:xfrm>
          <a:prstGeom prst="rightArrow">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Arrow: Right 9">
            <a:extLst>
              <a:ext uri="{FF2B5EF4-FFF2-40B4-BE49-F238E27FC236}">
                <a16:creationId xmlns:a16="http://schemas.microsoft.com/office/drawing/2014/main" id="{F6D35576-879B-CF2D-002B-EC58B5603AD5}"/>
              </a:ext>
            </a:extLst>
          </p:cNvPr>
          <p:cNvSpPr/>
          <p:nvPr/>
        </p:nvSpPr>
        <p:spPr>
          <a:xfrm rot="10800000">
            <a:off x="3902002" y="3948026"/>
            <a:ext cx="890752" cy="291662"/>
          </a:xfrm>
          <a:prstGeom prst="rightArrow">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11" name="Arrow: Right 10">
            <a:extLst>
              <a:ext uri="{FF2B5EF4-FFF2-40B4-BE49-F238E27FC236}">
                <a16:creationId xmlns:a16="http://schemas.microsoft.com/office/drawing/2014/main" id="{7F955260-90AA-8396-4900-AB6CB9A22107}"/>
              </a:ext>
            </a:extLst>
          </p:cNvPr>
          <p:cNvSpPr/>
          <p:nvPr/>
        </p:nvSpPr>
        <p:spPr>
          <a:xfrm>
            <a:off x="6176141" y="3542713"/>
            <a:ext cx="890752" cy="291662"/>
          </a:xfrm>
          <a:prstGeom prst="rightArrow">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Arrow: Right 13">
            <a:extLst>
              <a:ext uri="{FF2B5EF4-FFF2-40B4-BE49-F238E27FC236}">
                <a16:creationId xmlns:a16="http://schemas.microsoft.com/office/drawing/2014/main" id="{D11FFBA4-E4AB-6C19-C8F2-3E2C1C290B72}"/>
              </a:ext>
            </a:extLst>
          </p:cNvPr>
          <p:cNvSpPr/>
          <p:nvPr/>
        </p:nvSpPr>
        <p:spPr>
          <a:xfrm rot="10800000">
            <a:off x="6118818" y="3942114"/>
            <a:ext cx="890752" cy="291662"/>
          </a:xfrm>
          <a:prstGeom prst="rightArrow">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pic>
        <p:nvPicPr>
          <p:cNvPr id="18" name="Picture 8" descr="Database - Free technology icons">
            <a:extLst>
              <a:ext uri="{FF2B5EF4-FFF2-40B4-BE49-F238E27FC236}">
                <a16:creationId xmlns:a16="http://schemas.microsoft.com/office/drawing/2014/main" id="{85571163-76EE-0849-9102-C465368C206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78226" y="3461524"/>
            <a:ext cx="905767" cy="90576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erver PNG Images, Server Icon Free Download - Free Transparent PNG Logos">
            <a:extLst>
              <a:ext uri="{FF2B5EF4-FFF2-40B4-BE49-F238E27FC236}">
                <a16:creationId xmlns:a16="http://schemas.microsoft.com/office/drawing/2014/main" id="{432EFC0D-F5CD-9BBD-C05E-D7F085D9018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11671" y="3374567"/>
            <a:ext cx="1110154" cy="111015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Desktop Computer Icon transparent PNG - StickPNG">
            <a:extLst>
              <a:ext uri="{FF2B5EF4-FFF2-40B4-BE49-F238E27FC236}">
                <a16:creationId xmlns:a16="http://schemas.microsoft.com/office/drawing/2014/main" id="{0C80E14D-C6F5-213A-13F1-A7D9173F137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99309" y="1155993"/>
            <a:ext cx="1154098" cy="1154098"/>
          </a:xfrm>
          <a:prstGeom prst="rect">
            <a:avLst/>
          </a:prstGeom>
          <a:noFill/>
          <a:extLst>
            <a:ext uri="{909E8E84-426E-40DD-AFC4-6F175D3DCCD1}">
              <a14:hiddenFill xmlns:a14="http://schemas.microsoft.com/office/drawing/2010/main">
                <a:solidFill>
                  <a:srgbClr val="FFFFFF"/>
                </a:solidFill>
              </a14:hiddenFill>
            </a:ext>
          </a:extLst>
        </p:spPr>
      </p:pic>
      <p:sp>
        <p:nvSpPr>
          <p:cNvPr id="56" name="TextBox 55">
            <a:extLst>
              <a:ext uri="{FF2B5EF4-FFF2-40B4-BE49-F238E27FC236}">
                <a16:creationId xmlns:a16="http://schemas.microsoft.com/office/drawing/2014/main" id="{113D4A49-B539-6337-9B5C-821C953F1488}"/>
              </a:ext>
            </a:extLst>
          </p:cNvPr>
          <p:cNvSpPr txBox="1"/>
          <p:nvPr/>
        </p:nvSpPr>
        <p:spPr>
          <a:xfrm>
            <a:off x="2605728" y="4465204"/>
            <a:ext cx="1406818" cy="369332"/>
          </a:xfrm>
          <a:prstGeom prst="rect">
            <a:avLst/>
          </a:prstGeom>
          <a:noFill/>
        </p:spPr>
        <p:txBody>
          <a:bodyPr wrap="square" rtlCol="0">
            <a:spAutoFit/>
          </a:bodyPr>
          <a:lstStyle/>
          <a:p>
            <a:pPr algn="ctr"/>
            <a:r>
              <a:rPr lang="en-US" dirty="0"/>
              <a:t>Battery Pack</a:t>
            </a:r>
          </a:p>
        </p:txBody>
      </p:sp>
      <p:sp>
        <p:nvSpPr>
          <p:cNvPr id="57" name="TextBox 56">
            <a:extLst>
              <a:ext uri="{FF2B5EF4-FFF2-40B4-BE49-F238E27FC236}">
                <a16:creationId xmlns:a16="http://schemas.microsoft.com/office/drawing/2014/main" id="{B4D9AA7C-EB25-E965-BC0D-2B912A0868E5}"/>
              </a:ext>
            </a:extLst>
          </p:cNvPr>
          <p:cNvSpPr txBox="1"/>
          <p:nvPr/>
        </p:nvSpPr>
        <p:spPr>
          <a:xfrm>
            <a:off x="4781038" y="4465204"/>
            <a:ext cx="1406818" cy="369332"/>
          </a:xfrm>
          <a:prstGeom prst="rect">
            <a:avLst/>
          </a:prstGeom>
          <a:noFill/>
        </p:spPr>
        <p:txBody>
          <a:bodyPr wrap="square" rtlCol="0">
            <a:spAutoFit/>
          </a:bodyPr>
          <a:lstStyle/>
          <a:p>
            <a:pPr algn="ctr"/>
            <a:r>
              <a:rPr lang="en-US" dirty="0"/>
              <a:t>BMS</a:t>
            </a:r>
          </a:p>
        </p:txBody>
      </p:sp>
      <p:sp>
        <p:nvSpPr>
          <p:cNvPr id="60" name="TextBox 59">
            <a:extLst>
              <a:ext uri="{FF2B5EF4-FFF2-40B4-BE49-F238E27FC236}">
                <a16:creationId xmlns:a16="http://schemas.microsoft.com/office/drawing/2014/main" id="{56317838-FA89-4421-C3D5-6D49F1E9D42C}"/>
              </a:ext>
            </a:extLst>
          </p:cNvPr>
          <p:cNvSpPr txBox="1"/>
          <p:nvPr/>
        </p:nvSpPr>
        <p:spPr>
          <a:xfrm>
            <a:off x="6963338" y="4367292"/>
            <a:ext cx="1406818" cy="369332"/>
          </a:xfrm>
          <a:prstGeom prst="rect">
            <a:avLst/>
          </a:prstGeom>
          <a:noFill/>
        </p:spPr>
        <p:txBody>
          <a:bodyPr wrap="square" rtlCol="0">
            <a:spAutoFit/>
          </a:bodyPr>
          <a:lstStyle/>
          <a:p>
            <a:pPr algn="ctr"/>
            <a:r>
              <a:rPr lang="en-US" dirty="0"/>
              <a:t>Server</a:t>
            </a:r>
          </a:p>
        </p:txBody>
      </p:sp>
      <p:sp>
        <p:nvSpPr>
          <p:cNvPr id="61" name="TextBox 60">
            <a:extLst>
              <a:ext uri="{FF2B5EF4-FFF2-40B4-BE49-F238E27FC236}">
                <a16:creationId xmlns:a16="http://schemas.microsoft.com/office/drawing/2014/main" id="{95A3A17C-3076-A195-D61F-D086137149B7}"/>
              </a:ext>
            </a:extLst>
          </p:cNvPr>
          <p:cNvSpPr txBox="1"/>
          <p:nvPr/>
        </p:nvSpPr>
        <p:spPr>
          <a:xfrm>
            <a:off x="5610398" y="2250474"/>
            <a:ext cx="1641444" cy="369332"/>
          </a:xfrm>
          <a:prstGeom prst="rect">
            <a:avLst/>
          </a:prstGeom>
          <a:noFill/>
        </p:spPr>
        <p:txBody>
          <a:bodyPr wrap="square" rtlCol="0">
            <a:spAutoFit/>
          </a:bodyPr>
          <a:lstStyle/>
          <a:p>
            <a:pPr algn="ctr"/>
            <a:r>
              <a:rPr lang="en-US" dirty="0"/>
              <a:t>Desktop Client</a:t>
            </a:r>
          </a:p>
        </p:txBody>
      </p:sp>
      <p:sp>
        <p:nvSpPr>
          <p:cNvPr id="1025" name="TextBox 1024">
            <a:extLst>
              <a:ext uri="{FF2B5EF4-FFF2-40B4-BE49-F238E27FC236}">
                <a16:creationId xmlns:a16="http://schemas.microsoft.com/office/drawing/2014/main" id="{72901335-B8E0-9EEF-31A2-7F7D21AEB843}"/>
              </a:ext>
            </a:extLst>
          </p:cNvPr>
          <p:cNvSpPr txBox="1"/>
          <p:nvPr/>
        </p:nvSpPr>
        <p:spPr>
          <a:xfrm>
            <a:off x="3921317" y="3362388"/>
            <a:ext cx="956440" cy="261610"/>
          </a:xfrm>
          <a:prstGeom prst="rect">
            <a:avLst/>
          </a:prstGeom>
          <a:noFill/>
        </p:spPr>
        <p:txBody>
          <a:bodyPr wrap="square" rtlCol="0">
            <a:spAutoFit/>
          </a:bodyPr>
          <a:lstStyle/>
          <a:p>
            <a:pPr algn="ctr"/>
            <a:r>
              <a:rPr lang="en-US" sz="1100" dirty="0"/>
              <a:t>V, I, T</a:t>
            </a:r>
          </a:p>
        </p:txBody>
      </p:sp>
      <p:sp>
        <p:nvSpPr>
          <p:cNvPr id="1027" name="TextBox 1026">
            <a:extLst>
              <a:ext uri="{FF2B5EF4-FFF2-40B4-BE49-F238E27FC236}">
                <a16:creationId xmlns:a16="http://schemas.microsoft.com/office/drawing/2014/main" id="{D57F84EA-371E-2ECE-48B7-F216FDA65178}"/>
              </a:ext>
            </a:extLst>
          </p:cNvPr>
          <p:cNvSpPr txBox="1"/>
          <p:nvPr/>
        </p:nvSpPr>
        <p:spPr>
          <a:xfrm>
            <a:off x="3930577" y="4147423"/>
            <a:ext cx="956440" cy="430887"/>
          </a:xfrm>
          <a:prstGeom prst="rect">
            <a:avLst/>
          </a:prstGeom>
          <a:noFill/>
        </p:spPr>
        <p:txBody>
          <a:bodyPr wrap="square" rtlCol="0">
            <a:spAutoFit/>
          </a:bodyPr>
          <a:lstStyle/>
          <a:p>
            <a:pPr algn="ctr"/>
            <a:r>
              <a:rPr lang="en-US" sz="1100" dirty="0"/>
              <a:t>Protective Action</a:t>
            </a:r>
          </a:p>
        </p:txBody>
      </p:sp>
      <p:sp>
        <p:nvSpPr>
          <p:cNvPr id="1029" name="TextBox 1028">
            <a:extLst>
              <a:ext uri="{FF2B5EF4-FFF2-40B4-BE49-F238E27FC236}">
                <a16:creationId xmlns:a16="http://schemas.microsoft.com/office/drawing/2014/main" id="{DEEB29F8-FBA2-754F-8F61-D0EDF3BB1CC0}"/>
              </a:ext>
            </a:extLst>
          </p:cNvPr>
          <p:cNvSpPr txBox="1"/>
          <p:nvPr/>
        </p:nvSpPr>
        <p:spPr>
          <a:xfrm>
            <a:off x="6090270" y="3331988"/>
            <a:ext cx="956440" cy="261610"/>
          </a:xfrm>
          <a:prstGeom prst="rect">
            <a:avLst/>
          </a:prstGeom>
          <a:noFill/>
        </p:spPr>
        <p:txBody>
          <a:bodyPr wrap="square" rtlCol="0">
            <a:spAutoFit/>
          </a:bodyPr>
          <a:lstStyle/>
          <a:p>
            <a:pPr algn="ctr"/>
            <a:r>
              <a:rPr lang="en-US" sz="1100" dirty="0"/>
              <a:t>Pack Info</a:t>
            </a:r>
          </a:p>
        </p:txBody>
      </p:sp>
      <p:sp>
        <p:nvSpPr>
          <p:cNvPr id="1031" name="TextBox 1030">
            <a:extLst>
              <a:ext uri="{FF2B5EF4-FFF2-40B4-BE49-F238E27FC236}">
                <a16:creationId xmlns:a16="http://schemas.microsoft.com/office/drawing/2014/main" id="{A6E3E194-D311-11A5-F1F8-2509BB57ABAD}"/>
              </a:ext>
            </a:extLst>
          </p:cNvPr>
          <p:cNvSpPr txBox="1"/>
          <p:nvPr/>
        </p:nvSpPr>
        <p:spPr>
          <a:xfrm>
            <a:off x="6105247" y="4165635"/>
            <a:ext cx="956440" cy="261610"/>
          </a:xfrm>
          <a:prstGeom prst="rect">
            <a:avLst/>
          </a:prstGeom>
          <a:noFill/>
        </p:spPr>
        <p:txBody>
          <a:bodyPr wrap="square" rtlCol="0">
            <a:spAutoFit/>
          </a:bodyPr>
          <a:lstStyle/>
          <a:p>
            <a:pPr algn="ctr"/>
            <a:r>
              <a:rPr lang="en-US" sz="1100" dirty="0"/>
              <a:t>Settings</a:t>
            </a:r>
          </a:p>
        </p:txBody>
      </p:sp>
      <p:pic>
        <p:nvPicPr>
          <p:cNvPr id="1051" name="Picture 14" descr="Machine learning - Free electronics icons">
            <a:extLst>
              <a:ext uri="{FF2B5EF4-FFF2-40B4-BE49-F238E27FC236}">
                <a16:creationId xmlns:a16="http://schemas.microsoft.com/office/drawing/2014/main" id="{623338B1-4088-D4F0-A342-431CC6D83FE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89765" y="5310069"/>
            <a:ext cx="891198" cy="891198"/>
          </a:xfrm>
          <a:prstGeom prst="rect">
            <a:avLst/>
          </a:prstGeom>
          <a:noFill/>
          <a:extLst>
            <a:ext uri="{909E8E84-426E-40DD-AFC4-6F175D3DCCD1}">
              <a14:hiddenFill xmlns:a14="http://schemas.microsoft.com/office/drawing/2010/main">
                <a:solidFill>
                  <a:srgbClr val="FFFFFF"/>
                </a:solidFill>
              </a14:hiddenFill>
            </a:ext>
          </a:extLst>
        </p:spPr>
      </p:pic>
      <p:sp>
        <p:nvSpPr>
          <p:cNvPr id="1055" name="TextBox 1054">
            <a:extLst>
              <a:ext uri="{FF2B5EF4-FFF2-40B4-BE49-F238E27FC236}">
                <a16:creationId xmlns:a16="http://schemas.microsoft.com/office/drawing/2014/main" id="{37ABD7B3-361F-08FE-A442-B87F4425DC02}"/>
              </a:ext>
            </a:extLst>
          </p:cNvPr>
          <p:cNvSpPr txBox="1"/>
          <p:nvPr/>
        </p:nvSpPr>
        <p:spPr>
          <a:xfrm>
            <a:off x="6804812" y="6189047"/>
            <a:ext cx="1897038" cy="369332"/>
          </a:xfrm>
          <a:prstGeom prst="rect">
            <a:avLst/>
          </a:prstGeom>
          <a:noFill/>
        </p:spPr>
        <p:txBody>
          <a:bodyPr wrap="square" rtlCol="0">
            <a:spAutoFit/>
          </a:bodyPr>
          <a:lstStyle/>
          <a:p>
            <a:pPr algn="ctr"/>
            <a:r>
              <a:rPr lang="en-US" dirty="0"/>
              <a:t>Local ML Models</a:t>
            </a:r>
          </a:p>
        </p:txBody>
      </p:sp>
      <p:grpSp>
        <p:nvGrpSpPr>
          <p:cNvPr id="5" name="Group 4">
            <a:extLst>
              <a:ext uri="{FF2B5EF4-FFF2-40B4-BE49-F238E27FC236}">
                <a16:creationId xmlns:a16="http://schemas.microsoft.com/office/drawing/2014/main" id="{F8821117-4A8C-3CA2-1CC9-08D1A144F09E}"/>
              </a:ext>
            </a:extLst>
          </p:cNvPr>
          <p:cNvGrpSpPr/>
          <p:nvPr/>
        </p:nvGrpSpPr>
        <p:grpSpPr>
          <a:xfrm rot="2305072">
            <a:off x="6900496" y="1412328"/>
            <a:ext cx="1730210" cy="1075948"/>
            <a:chOff x="9129761" y="2399316"/>
            <a:chExt cx="1730210" cy="1075948"/>
          </a:xfrm>
        </p:grpSpPr>
        <p:grpSp>
          <p:nvGrpSpPr>
            <p:cNvPr id="1048" name="Group 1047">
              <a:extLst>
                <a:ext uri="{FF2B5EF4-FFF2-40B4-BE49-F238E27FC236}">
                  <a16:creationId xmlns:a16="http://schemas.microsoft.com/office/drawing/2014/main" id="{AAF5CD15-CF8C-D503-6172-D803DDFA09B2}"/>
                </a:ext>
              </a:extLst>
            </p:cNvPr>
            <p:cNvGrpSpPr/>
            <p:nvPr/>
          </p:nvGrpSpPr>
          <p:grpSpPr>
            <a:xfrm rot="19271533">
              <a:off x="9480196" y="2499051"/>
              <a:ext cx="948075" cy="691063"/>
              <a:chOff x="9275371" y="3417816"/>
              <a:chExt cx="948075" cy="691063"/>
            </a:xfrm>
          </p:grpSpPr>
          <p:sp>
            <p:nvSpPr>
              <p:cNvPr id="1049" name="Arrow: Right 1048">
                <a:extLst>
                  <a:ext uri="{FF2B5EF4-FFF2-40B4-BE49-F238E27FC236}">
                    <a16:creationId xmlns:a16="http://schemas.microsoft.com/office/drawing/2014/main" id="{62B98A03-5096-CFDB-915F-66B54C1CD84F}"/>
                  </a:ext>
                </a:extLst>
              </p:cNvPr>
              <p:cNvSpPr/>
              <p:nvPr/>
            </p:nvSpPr>
            <p:spPr>
              <a:xfrm>
                <a:off x="9332694" y="3417816"/>
                <a:ext cx="890752" cy="291662"/>
              </a:xfrm>
              <a:prstGeom prst="rightArrow">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0" name="Arrow: Right 1049">
                <a:extLst>
                  <a:ext uri="{FF2B5EF4-FFF2-40B4-BE49-F238E27FC236}">
                    <a16:creationId xmlns:a16="http://schemas.microsoft.com/office/drawing/2014/main" id="{A4BBD207-60C1-DD4B-AA99-68A3E56ECF05}"/>
                  </a:ext>
                </a:extLst>
              </p:cNvPr>
              <p:cNvSpPr/>
              <p:nvPr/>
            </p:nvSpPr>
            <p:spPr>
              <a:xfrm rot="10800000">
                <a:off x="9275371" y="3817217"/>
                <a:ext cx="890752" cy="291662"/>
              </a:xfrm>
              <a:prstGeom prst="rightArrow">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grpSp>
        <p:sp>
          <p:nvSpPr>
            <p:cNvPr id="1056" name="TextBox 1055">
              <a:extLst>
                <a:ext uri="{FF2B5EF4-FFF2-40B4-BE49-F238E27FC236}">
                  <a16:creationId xmlns:a16="http://schemas.microsoft.com/office/drawing/2014/main" id="{633C63E6-FD8B-464E-98A2-23A432A81A14}"/>
                </a:ext>
              </a:extLst>
            </p:cNvPr>
            <p:cNvSpPr txBox="1"/>
            <p:nvPr/>
          </p:nvSpPr>
          <p:spPr>
            <a:xfrm rot="19240468">
              <a:off x="9716470" y="3044377"/>
              <a:ext cx="1143501" cy="430887"/>
            </a:xfrm>
            <a:prstGeom prst="rect">
              <a:avLst/>
            </a:prstGeom>
            <a:noFill/>
          </p:spPr>
          <p:txBody>
            <a:bodyPr wrap="square" rtlCol="0">
              <a:spAutoFit/>
            </a:bodyPr>
            <a:lstStyle/>
            <a:p>
              <a:pPr algn="ctr"/>
              <a:r>
                <a:rPr lang="en-US" sz="1100" dirty="0"/>
                <a:t>Settings, Data Requests</a:t>
              </a:r>
            </a:p>
          </p:txBody>
        </p:sp>
        <p:sp>
          <p:nvSpPr>
            <p:cNvPr id="1057" name="TextBox 1056">
              <a:extLst>
                <a:ext uri="{FF2B5EF4-FFF2-40B4-BE49-F238E27FC236}">
                  <a16:creationId xmlns:a16="http://schemas.microsoft.com/office/drawing/2014/main" id="{C0A24939-FD4E-CCF0-F9EE-4E876430CE83}"/>
                </a:ext>
              </a:extLst>
            </p:cNvPr>
            <p:cNvSpPr txBox="1"/>
            <p:nvPr/>
          </p:nvSpPr>
          <p:spPr>
            <a:xfrm rot="19240468">
              <a:off x="9129761" y="2399316"/>
              <a:ext cx="1143501" cy="261610"/>
            </a:xfrm>
            <a:prstGeom prst="rect">
              <a:avLst/>
            </a:prstGeom>
            <a:noFill/>
          </p:spPr>
          <p:txBody>
            <a:bodyPr wrap="square" rtlCol="0">
              <a:spAutoFit/>
            </a:bodyPr>
            <a:lstStyle/>
            <a:p>
              <a:pPr algn="ctr"/>
              <a:r>
                <a:rPr lang="en-US" sz="1100" dirty="0"/>
                <a:t>Data</a:t>
              </a:r>
            </a:p>
          </p:txBody>
        </p:sp>
      </p:grpSp>
      <p:sp>
        <p:nvSpPr>
          <p:cNvPr id="29" name="TextBox 28">
            <a:extLst>
              <a:ext uri="{FF2B5EF4-FFF2-40B4-BE49-F238E27FC236}">
                <a16:creationId xmlns:a16="http://schemas.microsoft.com/office/drawing/2014/main" id="{C614B12C-8522-0E75-BD14-683B4E7B6F3F}"/>
              </a:ext>
            </a:extLst>
          </p:cNvPr>
          <p:cNvSpPr txBox="1"/>
          <p:nvPr/>
        </p:nvSpPr>
        <p:spPr>
          <a:xfrm>
            <a:off x="2232817" y="4878301"/>
            <a:ext cx="2464457" cy="369332"/>
          </a:xfrm>
          <a:prstGeom prst="rect">
            <a:avLst/>
          </a:prstGeom>
          <a:noFill/>
        </p:spPr>
        <p:txBody>
          <a:bodyPr wrap="square" rtlCol="0">
            <a:spAutoFit/>
          </a:bodyPr>
          <a:lstStyle/>
          <a:p>
            <a:pPr algn="ctr"/>
            <a:r>
              <a:rPr lang="en-US" dirty="0"/>
              <a:t>Physical/Simulated Plant</a:t>
            </a:r>
          </a:p>
        </p:txBody>
      </p:sp>
      <p:sp>
        <p:nvSpPr>
          <p:cNvPr id="32" name="Cloud 31">
            <a:extLst>
              <a:ext uri="{FF2B5EF4-FFF2-40B4-BE49-F238E27FC236}">
                <a16:creationId xmlns:a16="http://schemas.microsoft.com/office/drawing/2014/main" id="{9179C046-F6C4-A2D2-2490-CE7337D3955E}"/>
              </a:ext>
            </a:extLst>
          </p:cNvPr>
          <p:cNvSpPr/>
          <p:nvPr/>
        </p:nvSpPr>
        <p:spPr>
          <a:xfrm>
            <a:off x="8433143" y="1546608"/>
            <a:ext cx="953965" cy="606769"/>
          </a:xfrm>
          <a:prstGeom prst="cloud">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7D1C208F-D8D0-1B26-7345-1579CF7FA500}"/>
              </a:ext>
            </a:extLst>
          </p:cNvPr>
          <p:cNvSpPr txBox="1"/>
          <p:nvPr/>
        </p:nvSpPr>
        <p:spPr>
          <a:xfrm>
            <a:off x="8206716" y="1662625"/>
            <a:ext cx="1406818" cy="369332"/>
          </a:xfrm>
          <a:prstGeom prst="rect">
            <a:avLst/>
          </a:prstGeom>
          <a:noFill/>
        </p:spPr>
        <p:txBody>
          <a:bodyPr wrap="square" rtlCol="0">
            <a:spAutoFit/>
          </a:bodyPr>
          <a:lstStyle/>
          <a:p>
            <a:pPr algn="ctr"/>
            <a:r>
              <a:rPr lang="en-US" dirty="0"/>
              <a:t>Cloud</a:t>
            </a:r>
          </a:p>
        </p:txBody>
      </p:sp>
      <p:pic>
        <p:nvPicPr>
          <p:cNvPr id="35" name="Picture 8" descr="Database - Free technology icons">
            <a:extLst>
              <a:ext uri="{FF2B5EF4-FFF2-40B4-BE49-F238E27FC236}">
                <a16:creationId xmlns:a16="http://schemas.microsoft.com/office/drawing/2014/main" id="{60181227-9F9B-6AA9-2F06-09456A3128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52948" y="1096733"/>
            <a:ext cx="395943" cy="395943"/>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4" descr="Machine learning - Free electronics icons">
            <a:extLst>
              <a:ext uri="{FF2B5EF4-FFF2-40B4-BE49-F238E27FC236}">
                <a16:creationId xmlns:a16="http://schemas.microsoft.com/office/drawing/2014/main" id="{038F153E-C13D-07A1-81B2-E7F92BA170B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687207" y="1101358"/>
            <a:ext cx="395943" cy="395943"/>
          </a:xfrm>
          <a:prstGeom prst="rect">
            <a:avLst/>
          </a:prstGeom>
          <a:noFill/>
          <a:extLst>
            <a:ext uri="{909E8E84-426E-40DD-AFC4-6F175D3DCCD1}">
              <a14:hiddenFill xmlns:a14="http://schemas.microsoft.com/office/drawing/2010/main">
                <a:solidFill>
                  <a:srgbClr val="FFFFFF"/>
                </a:solidFill>
              </a14:hiddenFill>
            </a:ext>
          </a:extLst>
        </p:spPr>
      </p:pic>
      <p:sp>
        <p:nvSpPr>
          <p:cNvPr id="43" name="TextBox 42">
            <a:extLst>
              <a:ext uri="{FF2B5EF4-FFF2-40B4-BE49-F238E27FC236}">
                <a16:creationId xmlns:a16="http://schemas.microsoft.com/office/drawing/2014/main" id="{C82F9264-D6D1-32B4-2DA1-BDC24C4273C2}"/>
              </a:ext>
            </a:extLst>
          </p:cNvPr>
          <p:cNvSpPr txBox="1"/>
          <p:nvPr/>
        </p:nvSpPr>
        <p:spPr>
          <a:xfrm>
            <a:off x="9131123" y="4368582"/>
            <a:ext cx="1406818" cy="369332"/>
          </a:xfrm>
          <a:prstGeom prst="rect">
            <a:avLst/>
          </a:prstGeom>
          <a:noFill/>
        </p:spPr>
        <p:txBody>
          <a:bodyPr wrap="square" rtlCol="0">
            <a:spAutoFit/>
          </a:bodyPr>
          <a:lstStyle/>
          <a:p>
            <a:pPr algn="ctr"/>
            <a:r>
              <a:rPr lang="en-US" dirty="0"/>
              <a:t>Local DB</a:t>
            </a:r>
          </a:p>
        </p:txBody>
      </p:sp>
      <p:pic>
        <p:nvPicPr>
          <p:cNvPr id="1026" name="Picture 2" descr="User - Free interface icons">
            <a:extLst>
              <a:ext uri="{FF2B5EF4-FFF2-40B4-BE49-F238E27FC236}">
                <a16:creationId xmlns:a16="http://schemas.microsoft.com/office/drawing/2014/main" id="{9126478D-5922-4569-1DBE-0F7670C8AB7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126977" y="1094144"/>
            <a:ext cx="403896" cy="403896"/>
          </a:xfrm>
          <a:prstGeom prst="rect">
            <a:avLst/>
          </a:prstGeom>
          <a:noFill/>
          <a:extLst>
            <a:ext uri="{909E8E84-426E-40DD-AFC4-6F175D3DCCD1}">
              <a14:hiddenFill xmlns:a14="http://schemas.microsoft.com/office/drawing/2010/main">
                <a:solidFill>
                  <a:srgbClr val="FFFFFF"/>
                </a:solidFill>
              </a14:hiddenFill>
            </a:ext>
          </a:extLst>
        </p:spPr>
      </p:pic>
      <p:sp>
        <p:nvSpPr>
          <p:cNvPr id="54" name="TextBox 53">
            <a:extLst>
              <a:ext uri="{FF2B5EF4-FFF2-40B4-BE49-F238E27FC236}">
                <a16:creationId xmlns:a16="http://schemas.microsoft.com/office/drawing/2014/main" id="{9D0BA2A4-2A6E-9978-7AB8-DB9DB6C4B16E}"/>
              </a:ext>
            </a:extLst>
          </p:cNvPr>
          <p:cNvSpPr txBox="1"/>
          <p:nvPr/>
        </p:nvSpPr>
        <p:spPr>
          <a:xfrm>
            <a:off x="8638986" y="4915208"/>
            <a:ext cx="1934734" cy="646331"/>
          </a:xfrm>
          <a:prstGeom prst="rect">
            <a:avLst/>
          </a:prstGeom>
          <a:noFill/>
        </p:spPr>
        <p:txBody>
          <a:bodyPr wrap="square" rtlCol="0">
            <a:spAutoFit/>
          </a:bodyPr>
          <a:lstStyle/>
          <a:p>
            <a:pPr algn="ctr"/>
            <a:r>
              <a:rPr lang="en-US" dirty="0"/>
              <a:t>Local Microcontroller</a:t>
            </a:r>
          </a:p>
        </p:txBody>
      </p:sp>
      <p:sp>
        <p:nvSpPr>
          <p:cNvPr id="1024" name="TextBox 1023">
            <a:extLst>
              <a:ext uri="{FF2B5EF4-FFF2-40B4-BE49-F238E27FC236}">
                <a16:creationId xmlns:a16="http://schemas.microsoft.com/office/drawing/2014/main" id="{741C11CD-1323-1A08-E5C7-51A8E52613A2}"/>
              </a:ext>
            </a:extLst>
          </p:cNvPr>
          <p:cNvSpPr txBox="1"/>
          <p:nvPr/>
        </p:nvSpPr>
        <p:spPr>
          <a:xfrm>
            <a:off x="7722829" y="637825"/>
            <a:ext cx="2464457" cy="369332"/>
          </a:xfrm>
          <a:prstGeom prst="rect">
            <a:avLst/>
          </a:prstGeom>
          <a:noFill/>
        </p:spPr>
        <p:txBody>
          <a:bodyPr wrap="square" rtlCol="0">
            <a:spAutoFit/>
          </a:bodyPr>
          <a:lstStyle/>
          <a:p>
            <a:pPr algn="ctr"/>
            <a:r>
              <a:rPr lang="en-US" dirty="0"/>
              <a:t>Cloud Platform</a:t>
            </a:r>
          </a:p>
        </p:txBody>
      </p:sp>
      <p:grpSp>
        <p:nvGrpSpPr>
          <p:cNvPr id="1061" name="Group 1060">
            <a:extLst>
              <a:ext uri="{FF2B5EF4-FFF2-40B4-BE49-F238E27FC236}">
                <a16:creationId xmlns:a16="http://schemas.microsoft.com/office/drawing/2014/main" id="{732F8A21-4275-12A4-0323-9AFEFB33F4C0}"/>
              </a:ext>
            </a:extLst>
          </p:cNvPr>
          <p:cNvGrpSpPr/>
          <p:nvPr/>
        </p:nvGrpSpPr>
        <p:grpSpPr>
          <a:xfrm rot="2317999">
            <a:off x="7859615" y="3427688"/>
            <a:ext cx="1730210" cy="1075948"/>
            <a:chOff x="9129761" y="2399316"/>
            <a:chExt cx="1730210" cy="1075948"/>
          </a:xfrm>
        </p:grpSpPr>
        <p:grpSp>
          <p:nvGrpSpPr>
            <p:cNvPr id="1062" name="Group 1061">
              <a:extLst>
                <a:ext uri="{FF2B5EF4-FFF2-40B4-BE49-F238E27FC236}">
                  <a16:creationId xmlns:a16="http://schemas.microsoft.com/office/drawing/2014/main" id="{1ADC1C83-213B-292C-242D-59D46422BFDF}"/>
                </a:ext>
              </a:extLst>
            </p:cNvPr>
            <p:cNvGrpSpPr/>
            <p:nvPr/>
          </p:nvGrpSpPr>
          <p:grpSpPr>
            <a:xfrm rot="19271533">
              <a:off x="9480196" y="2499051"/>
              <a:ext cx="948075" cy="691063"/>
              <a:chOff x="9275371" y="3417816"/>
              <a:chExt cx="948075" cy="691063"/>
            </a:xfrm>
          </p:grpSpPr>
          <p:sp>
            <p:nvSpPr>
              <p:cNvPr id="1065" name="Arrow: Right 1064">
                <a:extLst>
                  <a:ext uri="{FF2B5EF4-FFF2-40B4-BE49-F238E27FC236}">
                    <a16:creationId xmlns:a16="http://schemas.microsoft.com/office/drawing/2014/main" id="{A234D7B0-37A5-5E30-37E6-C5C3E5FBCDC4}"/>
                  </a:ext>
                </a:extLst>
              </p:cNvPr>
              <p:cNvSpPr/>
              <p:nvPr/>
            </p:nvSpPr>
            <p:spPr>
              <a:xfrm>
                <a:off x="9332694" y="3417816"/>
                <a:ext cx="890752" cy="291662"/>
              </a:xfrm>
              <a:prstGeom prst="rightArrow">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6" name="Arrow: Right 1065">
                <a:extLst>
                  <a:ext uri="{FF2B5EF4-FFF2-40B4-BE49-F238E27FC236}">
                    <a16:creationId xmlns:a16="http://schemas.microsoft.com/office/drawing/2014/main" id="{F42652BD-7895-65C9-1393-92ABFEC893E4}"/>
                  </a:ext>
                </a:extLst>
              </p:cNvPr>
              <p:cNvSpPr/>
              <p:nvPr/>
            </p:nvSpPr>
            <p:spPr>
              <a:xfrm rot="10800000">
                <a:off x="9275371" y="3817217"/>
                <a:ext cx="890752" cy="291662"/>
              </a:xfrm>
              <a:prstGeom prst="rightArrow">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grpSp>
        <p:sp>
          <p:nvSpPr>
            <p:cNvPr id="1063" name="TextBox 1062">
              <a:extLst>
                <a:ext uri="{FF2B5EF4-FFF2-40B4-BE49-F238E27FC236}">
                  <a16:creationId xmlns:a16="http://schemas.microsoft.com/office/drawing/2014/main" id="{3BCB66CB-9D3E-4ACF-77CA-4A171575ED4F}"/>
                </a:ext>
              </a:extLst>
            </p:cNvPr>
            <p:cNvSpPr txBox="1"/>
            <p:nvPr/>
          </p:nvSpPr>
          <p:spPr>
            <a:xfrm rot="19240468">
              <a:off x="9716470" y="3044377"/>
              <a:ext cx="1143501" cy="430887"/>
            </a:xfrm>
            <a:prstGeom prst="rect">
              <a:avLst/>
            </a:prstGeom>
            <a:noFill/>
          </p:spPr>
          <p:txBody>
            <a:bodyPr wrap="square" rtlCol="0">
              <a:spAutoFit/>
            </a:bodyPr>
            <a:lstStyle/>
            <a:p>
              <a:pPr algn="ctr"/>
              <a:r>
                <a:rPr lang="en-US" sz="1100" dirty="0"/>
                <a:t>Settings, Data Requests</a:t>
              </a:r>
            </a:p>
          </p:txBody>
        </p:sp>
        <p:sp>
          <p:nvSpPr>
            <p:cNvPr id="1064" name="TextBox 1063">
              <a:extLst>
                <a:ext uri="{FF2B5EF4-FFF2-40B4-BE49-F238E27FC236}">
                  <a16:creationId xmlns:a16="http://schemas.microsoft.com/office/drawing/2014/main" id="{FE81581A-8D96-82D8-2857-EE4BB0DAA427}"/>
                </a:ext>
              </a:extLst>
            </p:cNvPr>
            <p:cNvSpPr txBox="1"/>
            <p:nvPr/>
          </p:nvSpPr>
          <p:spPr>
            <a:xfrm rot="19240468">
              <a:off x="9129761" y="2399316"/>
              <a:ext cx="1143501" cy="261610"/>
            </a:xfrm>
            <a:prstGeom prst="rect">
              <a:avLst/>
            </a:prstGeom>
            <a:noFill/>
          </p:spPr>
          <p:txBody>
            <a:bodyPr wrap="square" rtlCol="0">
              <a:spAutoFit/>
            </a:bodyPr>
            <a:lstStyle/>
            <a:p>
              <a:pPr algn="ctr"/>
              <a:r>
                <a:rPr lang="en-US" sz="1100" dirty="0"/>
                <a:t>Data</a:t>
              </a:r>
            </a:p>
          </p:txBody>
        </p:sp>
      </p:grpSp>
      <p:grpSp>
        <p:nvGrpSpPr>
          <p:cNvPr id="1067" name="Group 1066">
            <a:extLst>
              <a:ext uri="{FF2B5EF4-FFF2-40B4-BE49-F238E27FC236}">
                <a16:creationId xmlns:a16="http://schemas.microsoft.com/office/drawing/2014/main" id="{B9CCE1C0-360C-6324-4447-F097094E961A}"/>
              </a:ext>
            </a:extLst>
          </p:cNvPr>
          <p:cNvGrpSpPr/>
          <p:nvPr/>
        </p:nvGrpSpPr>
        <p:grpSpPr>
          <a:xfrm rot="16200000">
            <a:off x="7422812" y="4663325"/>
            <a:ext cx="437978" cy="691063"/>
            <a:chOff x="4963499" y="1573644"/>
            <a:chExt cx="948075" cy="691063"/>
          </a:xfrm>
        </p:grpSpPr>
        <p:sp>
          <p:nvSpPr>
            <p:cNvPr id="1068" name="Arrow: Right 1067">
              <a:extLst>
                <a:ext uri="{FF2B5EF4-FFF2-40B4-BE49-F238E27FC236}">
                  <a16:creationId xmlns:a16="http://schemas.microsoft.com/office/drawing/2014/main" id="{BCD550DA-2159-C55F-1F36-6C351391C453}"/>
                </a:ext>
              </a:extLst>
            </p:cNvPr>
            <p:cNvSpPr/>
            <p:nvPr/>
          </p:nvSpPr>
          <p:spPr>
            <a:xfrm>
              <a:off x="5020822" y="1573644"/>
              <a:ext cx="890752" cy="291662"/>
            </a:xfrm>
            <a:prstGeom prst="rightArrow">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9" name="Arrow: Right 1068">
              <a:extLst>
                <a:ext uri="{FF2B5EF4-FFF2-40B4-BE49-F238E27FC236}">
                  <a16:creationId xmlns:a16="http://schemas.microsoft.com/office/drawing/2014/main" id="{FE79D364-5346-35B7-1EE3-0BACFB0BB9B5}"/>
                </a:ext>
              </a:extLst>
            </p:cNvPr>
            <p:cNvSpPr/>
            <p:nvPr/>
          </p:nvSpPr>
          <p:spPr>
            <a:xfrm rot="10800000">
              <a:off x="4963499" y="1973045"/>
              <a:ext cx="890752" cy="291662"/>
            </a:xfrm>
            <a:prstGeom prst="rightArrow">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grpSp>
      <p:pic>
        <p:nvPicPr>
          <p:cNvPr id="6149" name="Picture 8" descr="Battery Monitoring - Galooli">
            <a:extLst>
              <a:ext uri="{FF2B5EF4-FFF2-40B4-BE49-F238E27FC236}">
                <a16:creationId xmlns:a16="http://schemas.microsoft.com/office/drawing/2014/main" id="{2092D480-1DB9-E527-3217-FAC3FEAC523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23045" y="815658"/>
            <a:ext cx="2881099" cy="2028893"/>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6153" name="Straight Arrow Connector 6152">
            <a:extLst>
              <a:ext uri="{FF2B5EF4-FFF2-40B4-BE49-F238E27FC236}">
                <a16:creationId xmlns:a16="http://schemas.microsoft.com/office/drawing/2014/main" id="{A5F3641A-6BE1-819B-1C40-A5BD0D738730}"/>
              </a:ext>
            </a:extLst>
          </p:cNvPr>
          <p:cNvCxnSpPr>
            <a:cxnSpLocks/>
            <a:stCxn id="1036" idx="1"/>
          </p:cNvCxnSpPr>
          <p:nvPr/>
        </p:nvCxnSpPr>
        <p:spPr>
          <a:xfrm flipH="1">
            <a:off x="5516435" y="1733042"/>
            <a:ext cx="3828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050" name="Picture 2" descr="antenna 1&quot; Icon - Download for free – Iconduck">
            <a:extLst>
              <a:ext uri="{FF2B5EF4-FFF2-40B4-BE49-F238E27FC236}">
                <a16:creationId xmlns:a16="http://schemas.microsoft.com/office/drawing/2014/main" id="{8135AE61-3E09-3529-08D2-86C42B6C981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497915" y="2858759"/>
            <a:ext cx="249110" cy="28469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antenna 1&quot; Icon - Download for free – Iconduck">
            <a:extLst>
              <a:ext uri="{FF2B5EF4-FFF2-40B4-BE49-F238E27FC236}">
                <a16:creationId xmlns:a16="http://schemas.microsoft.com/office/drawing/2014/main" id="{E7F3BB2F-5DED-FCB7-3DBF-6BE712A2310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497915" y="2262081"/>
            <a:ext cx="249110" cy="284697"/>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Connector: Elbow 11">
            <a:extLst>
              <a:ext uri="{FF2B5EF4-FFF2-40B4-BE49-F238E27FC236}">
                <a16:creationId xmlns:a16="http://schemas.microsoft.com/office/drawing/2014/main" id="{286BCEE7-3789-3D0C-6D6F-624D9464512A}"/>
              </a:ext>
            </a:extLst>
          </p:cNvPr>
          <p:cNvCxnSpPr>
            <a:cxnSpLocks/>
            <a:stCxn id="1034" idx="0"/>
            <a:endCxn id="2050" idx="2"/>
          </p:cNvCxnSpPr>
          <p:nvPr/>
        </p:nvCxnSpPr>
        <p:spPr>
          <a:xfrm rot="5400000" flipH="1" flipV="1">
            <a:off x="8029054" y="2781151"/>
            <a:ext cx="231111" cy="955722"/>
          </a:xfrm>
          <a:prstGeom prst="bentConnector3">
            <a:avLst>
              <a:gd name="adj1" fmla="val 50000"/>
            </a:avLst>
          </a:prstGeom>
          <a:ln w="28575">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Connector: Elbow 14">
            <a:extLst>
              <a:ext uri="{FF2B5EF4-FFF2-40B4-BE49-F238E27FC236}">
                <a16:creationId xmlns:a16="http://schemas.microsoft.com/office/drawing/2014/main" id="{07AB7DC9-1A87-5FC8-2B4E-F4A39EF26120}"/>
              </a:ext>
            </a:extLst>
          </p:cNvPr>
          <p:cNvCxnSpPr>
            <a:cxnSpLocks/>
            <a:stCxn id="32" idx="1"/>
            <a:endCxn id="7" idx="2"/>
          </p:cNvCxnSpPr>
          <p:nvPr/>
        </p:nvCxnSpPr>
        <p:spPr>
          <a:xfrm rot="5400000">
            <a:off x="8569275" y="2205926"/>
            <a:ext cx="394047" cy="287656"/>
          </a:xfrm>
          <a:prstGeom prst="bentConnector3">
            <a:avLst>
              <a:gd name="adj1" fmla="val 96652"/>
            </a:avLst>
          </a:prstGeom>
          <a:ln w="28575">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FCF6F010-F10B-3E04-2613-789F2B65EBE8}"/>
              </a:ext>
            </a:extLst>
          </p:cNvPr>
          <p:cNvSpPr/>
          <p:nvPr/>
        </p:nvSpPr>
        <p:spPr>
          <a:xfrm>
            <a:off x="1440275" y="3997989"/>
            <a:ext cx="773990" cy="46672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Variable Load</a:t>
            </a:r>
          </a:p>
        </p:txBody>
      </p:sp>
      <p:cxnSp>
        <p:nvCxnSpPr>
          <p:cNvPr id="13" name="Straight Arrow Connector 12">
            <a:extLst>
              <a:ext uri="{FF2B5EF4-FFF2-40B4-BE49-F238E27FC236}">
                <a16:creationId xmlns:a16="http://schemas.microsoft.com/office/drawing/2014/main" id="{7F99E737-82B6-0ADD-FF0D-AFC84F767C6D}"/>
              </a:ext>
            </a:extLst>
          </p:cNvPr>
          <p:cNvCxnSpPr>
            <a:cxnSpLocks/>
            <a:stCxn id="8" idx="3"/>
          </p:cNvCxnSpPr>
          <p:nvPr/>
        </p:nvCxnSpPr>
        <p:spPr>
          <a:xfrm>
            <a:off x="2214265" y="4231352"/>
            <a:ext cx="909935" cy="0"/>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EE4269B7-4CAB-8DBF-AE9C-D857D34ECAFC}"/>
              </a:ext>
            </a:extLst>
          </p:cNvPr>
          <p:cNvSpPr/>
          <p:nvPr/>
        </p:nvSpPr>
        <p:spPr>
          <a:xfrm>
            <a:off x="1436889" y="3434345"/>
            <a:ext cx="773990" cy="466725"/>
          </a:xfrm>
          <a:prstGeom prst="rect">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Charger</a:t>
            </a:r>
          </a:p>
        </p:txBody>
      </p:sp>
      <p:cxnSp>
        <p:nvCxnSpPr>
          <p:cNvPr id="20" name="Straight Arrow Connector 19">
            <a:extLst>
              <a:ext uri="{FF2B5EF4-FFF2-40B4-BE49-F238E27FC236}">
                <a16:creationId xmlns:a16="http://schemas.microsoft.com/office/drawing/2014/main" id="{FA42F676-FE9C-50BD-89BE-C7D60EB4DB4B}"/>
              </a:ext>
            </a:extLst>
          </p:cNvPr>
          <p:cNvCxnSpPr>
            <a:cxnSpLocks/>
            <a:stCxn id="19" idx="3"/>
          </p:cNvCxnSpPr>
          <p:nvPr/>
        </p:nvCxnSpPr>
        <p:spPr>
          <a:xfrm>
            <a:off x="2210879" y="3667708"/>
            <a:ext cx="839148" cy="0"/>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9A26E41B-E9E8-AB3E-23B0-E3AA1E7DC8D2}"/>
              </a:ext>
            </a:extLst>
          </p:cNvPr>
          <p:cNvSpPr/>
          <p:nvPr/>
        </p:nvSpPr>
        <p:spPr>
          <a:xfrm>
            <a:off x="2420480" y="3556366"/>
            <a:ext cx="221480" cy="2214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a:t>
            </a:r>
          </a:p>
        </p:txBody>
      </p:sp>
      <p:sp>
        <p:nvSpPr>
          <p:cNvPr id="26" name="Rectangle 25">
            <a:extLst>
              <a:ext uri="{FF2B5EF4-FFF2-40B4-BE49-F238E27FC236}">
                <a16:creationId xmlns:a16="http://schemas.microsoft.com/office/drawing/2014/main" id="{1C02E5CA-39D2-DAEF-ABAE-ACF760CA6C2F}"/>
              </a:ext>
            </a:extLst>
          </p:cNvPr>
          <p:cNvSpPr/>
          <p:nvPr/>
        </p:nvSpPr>
        <p:spPr>
          <a:xfrm>
            <a:off x="2420480" y="4120321"/>
            <a:ext cx="221480" cy="2214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a:t>
            </a:r>
          </a:p>
        </p:txBody>
      </p:sp>
    </p:spTree>
    <p:extLst>
      <p:ext uri="{BB962C8B-B14F-4D97-AF65-F5344CB8AC3E}">
        <p14:creationId xmlns:p14="http://schemas.microsoft.com/office/powerpoint/2010/main" val="4029224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C611D-08F9-84A7-A866-06BB18E8F52E}"/>
            </a:ext>
          </a:extLst>
        </p:cNvPr>
        <p:cNvGrpSpPr/>
        <p:nvPr/>
      </p:nvGrpSpPr>
      <p:grpSpPr>
        <a:xfrm>
          <a:off x="0" y="0"/>
          <a:ext cx="0" cy="0"/>
          <a:chOff x="0" y="0"/>
          <a:chExt cx="0" cy="0"/>
        </a:xfrm>
      </p:grpSpPr>
      <p:pic>
        <p:nvPicPr>
          <p:cNvPr id="1041" name="Picture 1040" descr="Florida International University Solar Carport and Research Laboratory">
            <a:extLst>
              <a:ext uri="{FF2B5EF4-FFF2-40B4-BE49-F238E27FC236}">
                <a16:creationId xmlns:a16="http://schemas.microsoft.com/office/drawing/2014/main" id="{2929CF92-0BB5-50B7-76F9-599EAD8BFC7E}"/>
              </a:ext>
            </a:extLst>
          </p:cNvPr>
          <p:cNvPicPr>
            <a:picLocks noChangeAspect="1" noChangeArrowheads="1"/>
          </p:cNvPicPr>
          <p:nvPr/>
        </p:nvPicPr>
        <p:blipFill rotWithShape="1">
          <a:blip r:embed="rId3">
            <a:alphaModFix/>
            <a:extLst>
              <a:ext uri="{BEBA8EAE-BF5A-486C-A8C5-ECC9F3942E4B}">
                <a14:imgProps xmlns:a14="http://schemas.microsoft.com/office/drawing/2010/main">
                  <a14:imgLayer r:embed="rId4">
                    <a14:imgEffect>
                      <a14:brightnessContrast bright="-31000" contrast="-32000"/>
                    </a14:imgEffect>
                  </a14:imgLayer>
                </a14:imgProps>
              </a:ext>
              <a:ext uri="{28A0092B-C50C-407E-A947-70E740481C1C}">
                <a14:useLocalDpi xmlns:a14="http://schemas.microsoft.com/office/drawing/2010/main" val="0"/>
              </a:ext>
            </a:extLst>
          </a:blip>
          <a:srcRect l="-5" t="30126" r="5" b="60535"/>
          <a:stretch/>
        </p:blipFill>
        <p:spPr bwMode="auto">
          <a:xfrm>
            <a:off x="-1331" y="0"/>
            <a:ext cx="12193331" cy="569318"/>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A30D1332-F074-8F15-C30C-30FB623E455C}"/>
              </a:ext>
            </a:extLst>
          </p:cNvPr>
          <p:cNvSpPr/>
          <p:nvPr/>
        </p:nvSpPr>
        <p:spPr>
          <a:xfrm>
            <a:off x="-1" y="6662057"/>
            <a:ext cx="12191981" cy="195943"/>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latin typeface="Times New Roman" panose="02020603050405020304" pitchFamily="18" charset="0"/>
                <a:cs typeface="Times New Roman" panose="02020603050405020304" pitchFamily="18" charset="0"/>
              </a:rPr>
              <a:t>Florida International University – Department of Electrical and Computer Engineering – Energy Power Sustainability &amp; Intelligence</a:t>
            </a:r>
          </a:p>
        </p:txBody>
      </p:sp>
      <p:sp>
        <p:nvSpPr>
          <p:cNvPr id="1039" name="Title 1">
            <a:extLst>
              <a:ext uri="{FF2B5EF4-FFF2-40B4-BE49-F238E27FC236}">
                <a16:creationId xmlns:a16="http://schemas.microsoft.com/office/drawing/2014/main" id="{337CF255-0B92-F641-B228-710113E91CB4}"/>
              </a:ext>
            </a:extLst>
          </p:cNvPr>
          <p:cNvSpPr txBox="1">
            <a:spLocks/>
          </p:cNvSpPr>
          <p:nvPr/>
        </p:nvSpPr>
        <p:spPr>
          <a:xfrm>
            <a:off x="93259" y="-34584"/>
            <a:ext cx="12136841" cy="690641"/>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Times New Roman" panose="02020603050405020304" pitchFamily="18" charset="0"/>
                <a:cs typeface="Times New Roman" panose="02020603050405020304" pitchFamily="18" charset="0"/>
              </a:rPr>
              <a:t>Current Battery Tool Deployment Communication Overview</a:t>
            </a:r>
            <a:endParaRPr lang="en-US" sz="4000" dirty="0">
              <a:solidFill>
                <a:schemeClr val="bg1"/>
              </a:solidFill>
            </a:endParaRPr>
          </a:p>
        </p:txBody>
      </p:sp>
      <p:sp>
        <p:nvSpPr>
          <p:cNvPr id="6170" name="L-Shape 6169">
            <a:extLst>
              <a:ext uri="{FF2B5EF4-FFF2-40B4-BE49-F238E27FC236}">
                <a16:creationId xmlns:a16="http://schemas.microsoft.com/office/drawing/2014/main" id="{E480D43C-1AA0-7756-5797-16CEDFF72735}"/>
              </a:ext>
            </a:extLst>
          </p:cNvPr>
          <p:cNvSpPr/>
          <p:nvPr/>
        </p:nvSpPr>
        <p:spPr>
          <a:xfrm rot="5400000">
            <a:off x="7321171" y="2899489"/>
            <a:ext cx="3362974" cy="3842238"/>
          </a:xfrm>
          <a:prstGeom prst="corner">
            <a:avLst>
              <a:gd name="adj1" fmla="val 60720"/>
              <a:gd name="adj2" fmla="val 50000"/>
            </a:avLst>
          </a:prstGeom>
          <a:solidFill>
            <a:schemeClr val="accent6">
              <a:lumMod val="20000"/>
              <a:lumOff val="80000"/>
            </a:schemeClr>
          </a:solidFill>
          <a:ln>
            <a:solidFill>
              <a:schemeClr val="tx1"/>
            </a:solidFill>
            <a:prstDash val="dash"/>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8" name="Rectangle 1057">
            <a:extLst>
              <a:ext uri="{FF2B5EF4-FFF2-40B4-BE49-F238E27FC236}">
                <a16:creationId xmlns:a16="http://schemas.microsoft.com/office/drawing/2014/main" id="{B9A55B18-ED96-90FE-BFCB-3C4FF1A5FC89}"/>
              </a:ext>
            </a:extLst>
          </p:cNvPr>
          <p:cNvSpPr/>
          <p:nvPr/>
        </p:nvSpPr>
        <p:spPr>
          <a:xfrm>
            <a:off x="814456" y="3160546"/>
            <a:ext cx="6114025" cy="1604160"/>
          </a:xfrm>
          <a:prstGeom prst="rect">
            <a:avLst/>
          </a:prstGeom>
          <a:solidFill>
            <a:schemeClr val="accent5">
              <a:lumMod val="20000"/>
              <a:lumOff val="80000"/>
            </a:schemeClr>
          </a:solidFill>
          <a:ln>
            <a:prstDash val="dash"/>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4" name="Rectangle 1053">
            <a:extLst>
              <a:ext uri="{FF2B5EF4-FFF2-40B4-BE49-F238E27FC236}">
                <a16:creationId xmlns:a16="http://schemas.microsoft.com/office/drawing/2014/main" id="{2D2E51EE-7B93-1A2E-2EE1-E9AE92F57606}"/>
              </a:ext>
            </a:extLst>
          </p:cNvPr>
          <p:cNvSpPr/>
          <p:nvPr/>
        </p:nvSpPr>
        <p:spPr>
          <a:xfrm>
            <a:off x="4909833" y="1187925"/>
            <a:ext cx="4206782" cy="1604169"/>
          </a:xfrm>
          <a:prstGeom prst="rect">
            <a:avLst/>
          </a:prstGeom>
          <a:solidFill>
            <a:schemeClr val="accent4">
              <a:lumMod val="20000"/>
              <a:lumOff val="80000"/>
            </a:schemeClr>
          </a:solidFill>
          <a:ln>
            <a:prstDash val="dash"/>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116D8036-4258-CC84-A6F2-2D6269110BEE}"/>
              </a:ext>
            </a:extLst>
          </p:cNvPr>
          <p:cNvSpPr/>
          <p:nvPr/>
        </p:nvSpPr>
        <p:spPr>
          <a:xfrm>
            <a:off x="4275185" y="3507017"/>
            <a:ext cx="890752" cy="291662"/>
          </a:xfrm>
          <a:prstGeom prst="rightArrow">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Arrow: Right 9">
            <a:extLst>
              <a:ext uri="{FF2B5EF4-FFF2-40B4-BE49-F238E27FC236}">
                <a16:creationId xmlns:a16="http://schemas.microsoft.com/office/drawing/2014/main" id="{87EAA1C8-41AA-E85A-8EF1-F004C0C945EE}"/>
              </a:ext>
            </a:extLst>
          </p:cNvPr>
          <p:cNvSpPr/>
          <p:nvPr/>
        </p:nvSpPr>
        <p:spPr>
          <a:xfrm rot="10800000">
            <a:off x="4217862" y="3906418"/>
            <a:ext cx="890752" cy="291662"/>
          </a:xfrm>
          <a:prstGeom prst="rightArrow">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11" name="Arrow: Right 10">
            <a:extLst>
              <a:ext uri="{FF2B5EF4-FFF2-40B4-BE49-F238E27FC236}">
                <a16:creationId xmlns:a16="http://schemas.microsoft.com/office/drawing/2014/main" id="{DA574F4C-2094-DF68-7824-CAF0EA469C57}"/>
              </a:ext>
            </a:extLst>
          </p:cNvPr>
          <p:cNvSpPr/>
          <p:nvPr/>
        </p:nvSpPr>
        <p:spPr>
          <a:xfrm>
            <a:off x="6606298" y="3501105"/>
            <a:ext cx="890752" cy="291662"/>
          </a:xfrm>
          <a:prstGeom prst="rightArrow">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Arrow: Right 13">
            <a:extLst>
              <a:ext uri="{FF2B5EF4-FFF2-40B4-BE49-F238E27FC236}">
                <a16:creationId xmlns:a16="http://schemas.microsoft.com/office/drawing/2014/main" id="{5D34BBBE-FA68-F8A8-2A90-207F5EC83220}"/>
              </a:ext>
            </a:extLst>
          </p:cNvPr>
          <p:cNvSpPr/>
          <p:nvPr/>
        </p:nvSpPr>
        <p:spPr>
          <a:xfrm rot="10800000">
            <a:off x="6548975" y="3900506"/>
            <a:ext cx="890752" cy="291662"/>
          </a:xfrm>
          <a:prstGeom prst="rightArrow">
            <a:avLst/>
          </a:prstGeom>
          <a:solidFill>
            <a:schemeClr val="accent5"/>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pic>
        <p:nvPicPr>
          <p:cNvPr id="1036" name="Picture 12" descr="Desktop Computer Icon transparent PNG - StickPNG">
            <a:extLst>
              <a:ext uri="{FF2B5EF4-FFF2-40B4-BE49-F238E27FC236}">
                <a16:creationId xmlns:a16="http://schemas.microsoft.com/office/drawing/2014/main" id="{D7034E70-1B8F-6AA3-EE34-592EA97FF9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088" y="1334187"/>
            <a:ext cx="1154098" cy="1154098"/>
          </a:xfrm>
          <a:prstGeom prst="rect">
            <a:avLst/>
          </a:prstGeom>
          <a:noFill/>
          <a:extLst>
            <a:ext uri="{909E8E84-426E-40DD-AFC4-6F175D3DCCD1}">
              <a14:hiddenFill xmlns:a14="http://schemas.microsoft.com/office/drawing/2010/main">
                <a:solidFill>
                  <a:srgbClr val="FFFFFF"/>
                </a:solidFill>
              </a14:hiddenFill>
            </a:ext>
          </a:extLst>
        </p:spPr>
      </p:pic>
      <p:sp>
        <p:nvSpPr>
          <p:cNvPr id="56" name="TextBox 55">
            <a:extLst>
              <a:ext uri="{FF2B5EF4-FFF2-40B4-BE49-F238E27FC236}">
                <a16:creationId xmlns:a16="http://schemas.microsoft.com/office/drawing/2014/main" id="{197ECF79-C41D-D3E1-EB1A-06090443046B}"/>
              </a:ext>
            </a:extLst>
          </p:cNvPr>
          <p:cNvSpPr txBox="1"/>
          <p:nvPr/>
        </p:nvSpPr>
        <p:spPr>
          <a:xfrm>
            <a:off x="2340975" y="4411481"/>
            <a:ext cx="1406818" cy="369332"/>
          </a:xfrm>
          <a:prstGeom prst="rect">
            <a:avLst/>
          </a:prstGeom>
          <a:noFill/>
        </p:spPr>
        <p:txBody>
          <a:bodyPr wrap="square" rtlCol="0">
            <a:spAutoFit/>
          </a:bodyPr>
          <a:lstStyle/>
          <a:p>
            <a:pPr algn="ctr"/>
            <a:r>
              <a:rPr lang="en-US" dirty="0"/>
              <a:t>Battery Pack</a:t>
            </a:r>
          </a:p>
        </p:txBody>
      </p:sp>
      <p:sp>
        <p:nvSpPr>
          <p:cNvPr id="57" name="TextBox 56">
            <a:extLst>
              <a:ext uri="{FF2B5EF4-FFF2-40B4-BE49-F238E27FC236}">
                <a16:creationId xmlns:a16="http://schemas.microsoft.com/office/drawing/2014/main" id="{B0E9EEA1-EB23-49EF-6B7D-DB7AE02E9210}"/>
              </a:ext>
            </a:extLst>
          </p:cNvPr>
          <p:cNvSpPr txBox="1"/>
          <p:nvPr/>
        </p:nvSpPr>
        <p:spPr>
          <a:xfrm>
            <a:off x="5211195" y="4423596"/>
            <a:ext cx="1406818" cy="369332"/>
          </a:xfrm>
          <a:prstGeom prst="rect">
            <a:avLst/>
          </a:prstGeom>
          <a:noFill/>
        </p:spPr>
        <p:txBody>
          <a:bodyPr wrap="square" rtlCol="0">
            <a:spAutoFit/>
          </a:bodyPr>
          <a:lstStyle/>
          <a:p>
            <a:pPr algn="ctr"/>
            <a:r>
              <a:rPr lang="en-US" dirty="0"/>
              <a:t>BMS</a:t>
            </a:r>
          </a:p>
        </p:txBody>
      </p:sp>
      <p:sp>
        <p:nvSpPr>
          <p:cNvPr id="60" name="TextBox 59">
            <a:extLst>
              <a:ext uri="{FF2B5EF4-FFF2-40B4-BE49-F238E27FC236}">
                <a16:creationId xmlns:a16="http://schemas.microsoft.com/office/drawing/2014/main" id="{4990D041-2666-D0E3-CB83-C5D4E5F67855}"/>
              </a:ext>
            </a:extLst>
          </p:cNvPr>
          <p:cNvSpPr txBox="1"/>
          <p:nvPr/>
        </p:nvSpPr>
        <p:spPr>
          <a:xfrm>
            <a:off x="7393495" y="4325684"/>
            <a:ext cx="1406818" cy="369332"/>
          </a:xfrm>
          <a:prstGeom prst="rect">
            <a:avLst/>
          </a:prstGeom>
          <a:noFill/>
        </p:spPr>
        <p:txBody>
          <a:bodyPr wrap="square" rtlCol="0">
            <a:spAutoFit/>
          </a:bodyPr>
          <a:lstStyle/>
          <a:p>
            <a:pPr algn="ctr"/>
            <a:r>
              <a:rPr lang="en-US" dirty="0"/>
              <a:t>Server</a:t>
            </a:r>
          </a:p>
        </p:txBody>
      </p:sp>
      <p:sp>
        <p:nvSpPr>
          <p:cNvPr id="61" name="TextBox 60">
            <a:extLst>
              <a:ext uri="{FF2B5EF4-FFF2-40B4-BE49-F238E27FC236}">
                <a16:creationId xmlns:a16="http://schemas.microsoft.com/office/drawing/2014/main" id="{31203CB6-DB11-AA8F-701E-9CD08A32AE5B}"/>
              </a:ext>
            </a:extLst>
          </p:cNvPr>
          <p:cNvSpPr txBox="1"/>
          <p:nvPr/>
        </p:nvSpPr>
        <p:spPr>
          <a:xfrm>
            <a:off x="4797177" y="2428668"/>
            <a:ext cx="1641444" cy="369332"/>
          </a:xfrm>
          <a:prstGeom prst="rect">
            <a:avLst/>
          </a:prstGeom>
          <a:noFill/>
        </p:spPr>
        <p:txBody>
          <a:bodyPr wrap="square" rtlCol="0">
            <a:spAutoFit/>
          </a:bodyPr>
          <a:lstStyle/>
          <a:p>
            <a:pPr algn="ctr"/>
            <a:r>
              <a:rPr lang="en-US" dirty="0"/>
              <a:t>Desktop Client</a:t>
            </a:r>
          </a:p>
        </p:txBody>
      </p:sp>
      <p:sp>
        <p:nvSpPr>
          <p:cNvPr id="1025" name="TextBox 1024">
            <a:extLst>
              <a:ext uri="{FF2B5EF4-FFF2-40B4-BE49-F238E27FC236}">
                <a16:creationId xmlns:a16="http://schemas.microsoft.com/office/drawing/2014/main" id="{DFA2D6E1-B43F-A8B7-FDF9-F7837FE78B3D}"/>
              </a:ext>
            </a:extLst>
          </p:cNvPr>
          <p:cNvSpPr txBox="1"/>
          <p:nvPr/>
        </p:nvSpPr>
        <p:spPr>
          <a:xfrm>
            <a:off x="4237177" y="3320780"/>
            <a:ext cx="956440" cy="261610"/>
          </a:xfrm>
          <a:prstGeom prst="rect">
            <a:avLst/>
          </a:prstGeom>
          <a:noFill/>
        </p:spPr>
        <p:txBody>
          <a:bodyPr wrap="square" rtlCol="0">
            <a:spAutoFit/>
          </a:bodyPr>
          <a:lstStyle/>
          <a:p>
            <a:pPr algn="ctr"/>
            <a:r>
              <a:rPr lang="en-US" sz="1100" dirty="0"/>
              <a:t>V, I, T</a:t>
            </a:r>
          </a:p>
        </p:txBody>
      </p:sp>
      <p:sp>
        <p:nvSpPr>
          <p:cNvPr id="1027" name="TextBox 1026">
            <a:extLst>
              <a:ext uri="{FF2B5EF4-FFF2-40B4-BE49-F238E27FC236}">
                <a16:creationId xmlns:a16="http://schemas.microsoft.com/office/drawing/2014/main" id="{86F1DC76-5A0F-8A7A-F35C-4DFD18D33DBE}"/>
              </a:ext>
            </a:extLst>
          </p:cNvPr>
          <p:cNvSpPr txBox="1"/>
          <p:nvPr/>
        </p:nvSpPr>
        <p:spPr>
          <a:xfrm>
            <a:off x="4246437" y="4105815"/>
            <a:ext cx="956440" cy="430887"/>
          </a:xfrm>
          <a:prstGeom prst="rect">
            <a:avLst/>
          </a:prstGeom>
          <a:noFill/>
        </p:spPr>
        <p:txBody>
          <a:bodyPr wrap="square" rtlCol="0">
            <a:spAutoFit/>
          </a:bodyPr>
          <a:lstStyle/>
          <a:p>
            <a:pPr algn="ctr"/>
            <a:r>
              <a:rPr lang="en-US" sz="1100" dirty="0"/>
              <a:t>Protective Action</a:t>
            </a:r>
          </a:p>
        </p:txBody>
      </p:sp>
      <p:sp>
        <p:nvSpPr>
          <p:cNvPr id="1029" name="TextBox 1028">
            <a:extLst>
              <a:ext uri="{FF2B5EF4-FFF2-40B4-BE49-F238E27FC236}">
                <a16:creationId xmlns:a16="http://schemas.microsoft.com/office/drawing/2014/main" id="{8133A47E-29D4-7872-F3E6-8170A87969B7}"/>
              </a:ext>
            </a:extLst>
          </p:cNvPr>
          <p:cNvSpPr txBox="1"/>
          <p:nvPr/>
        </p:nvSpPr>
        <p:spPr>
          <a:xfrm>
            <a:off x="6520427" y="3290380"/>
            <a:ext cx="956440" cy="261610"/>
          </a:xfrm>
          <a:prstGeom prst="rect">
            <a:avLst/>
          </a:prstGeom>
          <a:noFill/>
        </p:spPr>
        <p:txBody>
          <a:bodyPr wrap="square" rtlCol="0">
            <a:spAutoFit/>
          </a:bodyPr>
          <a:lstStyle/>
          <a:p>
            <a:pPr algn="ctr"/>
            <a:r>
              <a:rPr lang="en-US" sz="1100" dirty="0"/>
              <a:t>Pack Info</a:t>
            </a:r>
          </a:p>
        </p:txBody>
      </p:sp>
      <p:sp>
        <p:nvSpPr>
          <p:cNvPr id="1031" name="TextBox 1030">
            <a:extLst>
              <a:ext uri="{FF2B5EF4-FFF2-40B4-BE49-F238E27FC236}">
                <a16:creationId xmlns:a16="http://schemas.microsoft.com/office/drawing/2014/main" id="{CAD7FBAE-0D08-9044-EC8D-C4AA80C255AE}"/>
              </a:ext>
            </a:extLst>
          </p:cNvPr>
          <p:cNvSpPr txBox="1"/>
          <p:nvPr/>
        </p:nvSpPr>
        <p:spPr>
          <a:xfrm>
            <a:off x="6535404" y="4124027"/>
            <a:ext cx="956440" cy="261610"/>
          </a:xfrm>
          <a:prstGeom prst="rect">
            <a:avLst/>
          </a:prstGeom>
          <a:noFill/>
        </p:spPr>
        <p:txBody>
          <a:bodyPr wrap="square" rtlCol="0">
            <a:spAutoFit/>
          </a:bodyPr>
          <a:lstStyle/>
          <a:p>
            <a:pPr algn="ctr"/>
            <a:r>
              <a:rPr lang="en-US" sz="1100" dirty="0"/>
              <a:t>Settings</a:t>
            </a:r>
          </a:p>
        </p:txBody>
      </p:sp>
      <p:grpSp>
        <p:nvGrpSpPr>
          <p:cNvPr id="5" name="Group 4">
            <a:extLst>
              <a:ext uri="{FF2B5EF4-FFF2-40B4-BE49-F238E27FC236}">
                <a16:creationId xmlns:a16="http://schemas.microsoft.com/office/drawing/2014/main" id="{51843271-1337-A18E-E88A-9E38582619B5}"/>
              </a:ext>
            </a:extLst>
          </p:cNvPr>
          <p:cNvGrpSpPr/>
          <p:nvPr/>
        </p:nvGrpSpPr>
        <p:grpSpPr>
          <a:xfrm rot="2305072">
            <a:off x="6087275" y="1590522"/>
            <a:ext cx="1730210" cy="1075947"/>
            <a:chOff x="9129761" y="2399316"/>
            <a:chExt cx="1730210" cy="1075947"/>
          </a:xfrm>
        </p:grpSpPr>
        <p:grpSp>
          <p:nvGrpSpPr>
            <p:cNvPr id="1048" name="Group 1047">
              <a:extLst>
                <a:ext uri="{FF2B5EF4-FFF2-40B4-BE49-F238E27FC236}">
                  <a16:creationId xmlns:a16="http://schemas.microsoft.com/office/drawing/2014/main" id="{881FEE31-9B7C-544A-34C1-AA77EA132117}"/>
                </a:ext>
              </a:extLst>
            </p:cNvPr>
            <p:cNvGrpSpPr/>
            <p:nvPr/>
          </p:nvGrpSpPr>
          <p:grpSpPr>
            <a:xfrm rot="19271533">
              <a:off x="9480196" y="2499051"/>
              <a:ext cx="948075" cy="691063"/>
              <a:chOff x="9275371" y="3417816"/>
              <a:chExt cx="948075" cy="691063"/>
            </a:xfrm>
          </p:grpSpPr>
          <p:sp>
            <p:nvSpPr>
              <p:cNvPr id="1049" name="Arrow: Right 1048">
                <a:extLst>
                  <a:ext uri="{FF2B5EF4-FFF2-40B4-BE49-F238E27FC236}">
                    <a16:creationId xmlns:a16="http://schemas.microsoft.com/office/drawing/2014/main" id="{6771EF25-EA7C-DED4-A1BD-84347D07F8F3}"/>
                  </a:ext>
                </a:extLst>
              </p:cNvPr>
              <p:cNvSpPr/>
              <p:nvPr/>
            </p:nvSpPr>
            <p:spPr>
              <a:xfrm>
                <a:off x="9332694" y="3417816"/>
                <a:ext cx="890752" cy="291662"/>
              </a:xfrm>
              <a:prstGeom prst="rightArrow">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0" name="Arrow: Right 1049">
                <a:extLst>
                  <a:ext uri="{FF2B5EF4-FFF2-40B4-BE49-F238E27FC236}">
                    <a16:creationId xmlns:a16="http://schemas.microsoft.com/office/drawing/2014/main" id="{9AC75704-A575-B4FA-6446-B964DE8DA7B4}"/>
                  </a:ext>
                </a:extLst>
              </p:cNvPr>
              <p:cNvSpPr/>
              <p:nvPr/>
            </p:nvSpPr>
            <p:spPr>
              <a:xfrm rot="10800000">
                <a:off x="9275371" y="3817217"/>
                <a:ext cx="890752" cy="291662"/>
              </a:xfrm>
              <a:prstGeom prst="rightArrow">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grpSp>
        <p:sp>
          <p:nvSpPr>
            <p:cNvPr id="1056" name="TextBox 1055">
              <a:extLst>
                <a:ext uri="{FF2B5EF4-FFF2-40B4-BE49-F238E27FC236}">
                  <a16:creationId xmlns:a16="http://schemas.microsoft.com/office/drawing/2014/main" id="{3CF79C61-048E-F981-46FB-019024107764}"/>
                </a:ext>
              </a:extLst>
            </p:cNvPr>
            <p:cNvSpPr txBox="1"/>
            <p:nvPr/>
          </p:nvSpPr>
          <p:spPr>
            <a:xfrm rot="19240468">
              <a:off x="9716470" y="3044376"/>
              <a:ext cx="1143501" cy="430887"/>
            </a:xfrm>
            <a:prstGeom prst="rect">
              <a:avLst/>
            </a:prstGeom>
            <a:noFill/>
          </p:spPr>
          <p:txBody>
            <a:bodyPr wrap="square" rtlCol="0">
              <a:spAutoFit/>
            </a:bodyPr>
            <a:lstStyle/>
            <a:p>
              <a:pPr algn="ctr"/>
              <a:r>
                <a:rPr lang="en-US" sz="1100" dirty="0"/>
                <a:t>Settings, Data Requests</a:t>
              </a:r>
            </a:p>
          </p:txBody>
        </p:sp>
        <p:sp>
          <p:nvSpPr>
            <p:cNvPr id="1057" name="TextBox 1056">
              <a:extLst>
                <a:ext uri="{FF2B5EF4-FFF2-40B4-BE49-F238E27FC236}">
                  <a16:creationId xmlns:a16="http://schemas.microsoft.com/office/drawing/2014/main" id="{226A3BEA-9426-5B91-7789-629004ACC8A4}"/>
                </a:ext>
              </a:extLst>
            </p:cNvPr>
            <p:cNvSpPr txBox="1"/>
            <p:nvPr/>
          </p:nvSpPr>
          <p:spPr>
            <a:xfrm rot="19240468">
              <a:off x="9129761" y="2399316"/>
              <a:ext cx="1143501" cy="261610"/>
            </a:xfrm>
            <a:prstGeom prst="rect">
              <a:avLst/>
            </a:prstGeom>
            <a:noFill/>
          </p:spPr>
          <p:txBody>
            <a:bodyPr wrap="square" rtlCol="0">
              <a:spAutoFit/>
            </a:bodyPr>
            <a:lstStyle/>
            <a:p>
              <a:pPr algn="ctr"/>
              <a:r>
                <a:rPr lang="en-US" sz="1100" dirty="0"/>
                <a:t>Data</a:t>
              </a:r>
            </a:p>
          </p:txBody>
        </p:sp>
      </p:grpSp>
      <p:sp>
        <p:nvSpPr>
          <p:cNvPr id="29" name="TextBox 28">
            <a:extLst>
              <a:ext uri="{FF2B5EF4-FFF2-40B4-BE49-F238E27FC236}">
                <a16:creationId xmlns:a16="http://schemas.microsoft.com/office/drawing/2014/main" id="{F52AD6E1-9D7C-06AA-86D1-17FB569D37E9}"/>
              </a:ext>
            </a:extLst>
          </p:cNvPr>
          <p:cNvSpPr txBox="1"/>
          <p:nvPr/>
        </p:nvSpPr>
        <p:spPr>
          <a:xfrm>
            <a:off x="3111931" y="4830887"/>
            <a:ext cx="2464457" cy="369332"/>
          </a:xfrm>
          <a:prstGeom prst="rect">
            <a:avLst/>
          </a:prstGeom>
          <a:noFill/>
        </p:spPr>
        <p:txBody>
          <a:bodyPr wrap="square" rtlCol="0">
            <a:spAutoFit/>
          </a:bodyPr>
          <a:lstStyle/>
          <a:p>
            <a:pPr algn="ctr"/>
            <a:r>
              <a:rPr lang="en-US" dirty="0"/>
              <a:t>Physical Plant</a:t>
            </a:r>
          </a:p>
        </p:txBody>
      </p:sp>
      <p:grpSp>
        <p:nvGrpSpPr>
          <p:cNvPr id="30" name="Group 29">
            <a:extLst>
              <a:ext uri="{FF2B5EF4-FFF2-40B4-BE49-F238E27FC236}">
                <a16:creationId xmlns:a16="http://schemas.microsoft.com/office/drawing/2014/main" id="{A204F68F-A9E5-378C-8CFA-20CB3B327FD1}"/>
              </a:ext>
            </a:extLst>
          </p:cNvPr>
          <p:cNvGrpSpPr/>
          <p:nvPr/>
        </p:nvGrpSpPr>
        <p:grpSpPr>
          <a:xfrm rot="16200000">
            <a:off x="7608560" y="2605850"/>
            <a:ext cx="948075" cy="691063"/>
            <a:chOff x="4963499" y="1573644"/>
            <a:chExt cx="948075" cy="691063"/>
          </a:xfrm>
        </p:grpSpPr>
        <p:sp>
          <p:nvSpPr>
            <p:cNvPr id="21" name="Arrow: Right 20">
              <a:extLst>
                <a:ext uri="{FF2B5EF4-FFF2-40B4-BE49-F238E27FC236}">
                  <a16:creationId xmlns:a16="http://schemas.microsoft.com/office/drawing/2014/main" id="{351AC2BA-045C-CC87-74C8-4096F7CCDEB6}"/>
                </a:ext>
              </a:extLst>
            </p:cNvPr>
            <p:cNvSpPr/>
            <p:nvPr/>
          </p:nvSpPr>
          <p:spPr>
            <a:xfrm>
              <a:off x="5020822" y="1573644"/>
              <a:ext cx="890752" cy="291662"/>
            </a:xfrm>
            <a:prstGeom prst="rightArrow">
              <a:avLst/>
            </a:prstGeom>
            <a:solidFill>
              <a:schemeClr val="accent5"/>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Arrow: Right 21">
              <a:extLst>
                <a:ext uri="{FF2B5EF4-FFF2-40B4-BE49-F238E27FC236}">
                  <a16:creationId xmlns:a16="http://schemas.microsoft.com/office/drawing/2014/main" id="{76243C61-C6ED-234A-4FDD-4B46EE50474E}"/>
                </a:ext>
              </a:extLst>
            </p:cNvPr>
            <p:cNvSpPr/>
            <p:nvPr/>
          </p:nvSpPr>
          <p:spPr>
            <a:xfrm rot="10800000">
              <a:off x="4963499" y="1973045"/>
              <a:ext cx="890752" cy="291662"/>
            </a:xfrm>
            <a:prstGeom prst="rightArrow">
              <a:avLst/>
            </a:prstGeom>
            <a:solidFill>
              <a:schemeClr val="accent5"/>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grpSp>
      <p:sp>
        <p:nvSpPr>
          <p:cNvPr id="32" name="Cloud 31">
            <a:extLst>
              <a:ext uri="{FF2B5EF4-FFF2-40B4-BE49-F238E27FC236}">
                <a16:creationId xmlns:a16="http://schemas.microsoft.com/office/drawing/2014/main" id="{7F9F11C8-463D-37BF-D641-1F261AEB90CB}"/>
              </a:ext>
            </a:extLst>
          </p:cNvPr>
          <p:cNvSpPr/>
          <p:nvPr/>
        </p:nvSpPr>
        <p:spPr>
          <a:xfrm>
            <a:off x="7619922" y="1724802"/>
            <a:ext cx="953965" cy="606769"/>
          </a:xfrm>
          <a:prstGeom prst="cloud">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B88043C9-EE74-932D-364D-9B5083A1B0F5}"/>
              </a:ext>
            </a:extLst>
          </p:cNvPr>
          <p:cNvSpPr txBox="1"/>
          <p:nvPr/>
        </p:nvSpPr>
        <p:spPr>
          <a:xfrm>
            <a:off x="7393495" y="1840819"/>
            <a:ext cx="1406818" cy="369332"/>
          </a:xfrm>
          <a:prstGeom prst="rect">
            <a:avLst/>
          </a:prstGeom>
          <a:noFill/>
        </p:spPr>
        <p:txBody>
          <a:bodyPr wrap="square" rtlCol="0">
            <a:spAutoFit/>
          </a:bodyPr>
          <a:lstStyle/>
          <a:p>
            <a:pPr algn="ctr"/>
            <a:r>
              <a:rPr lang="en-US" dirty="0"/>
              <a:t>AWS</a:t>
            </a:r>
          </a:p>
        </p:txBody>
      </p:sp>
      <p:pic>
        <p:nvPicPr>
          <p:cNvPr id="35" name="Picture 8" descr="Database - Free technology icons">
            <a:extLst>
              <a:ext uri="{FF2B5EF4-FFF2-40B4-BE49-F238E27FC236}">
                <a16:creationId xmlns:a16="http://schemas.microsoft.com/office/drawing/2014/main" id="{F65E6DEE-0F1B-B91A-7FD6-580F23BDA20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39727" y="1274927"/>
            <a:ext cx="395943" cy="395943"/>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4" descr="Machine learning - Free electronics icons">
            <a:extLst>
              <a:ext uri="{FF2B5EF4-FFF2-40B4-BE49-F238E27FC236}">
                <a16:creationId xmlns:a16="http://schemas.microsoft.com/office/drawing/2014/main" id="{D5421CC6-6C36-F38B-45FB-F96DB4A86AA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44018" y="1285588"/>
            <a:ext cx="395943" cy="395943"/>
          </a:xfrm>
          <a:prstGeom prst="rect">
            <a:avLst/>
          </a:prstGeom>
          <a:noFill/>
        </p:spPr>
      </p:pic>
      <p:pic>
        <p:nvPicPr>
          <p:cNvPr id="1026" name="Picture 2" descr="User - Free interface icons">
            <a:extLst>
              <a:ext uri="{FF2B5EF4-FFF2-40B4-BE49-F238E27FC236}">
                <a16:creationId xmlns:a16="http://schemas.microsoft.com/office/drawing/2014/main" id="{B0404ADE-9D2A-5904-95FE-24B38A3C61F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39888" y="1270909"/>
            <a:ext cx="403896" cy="403896"/>
          </a:xfrm>
          <a:prstGeom prst="rect">
            <a:avLst/>
          </a:prstGeom>
          <a:noFill/>
          <a:extLst>
            <a:ext uri="{909E8E84-426E-40DD-AFC4-6F175D3DCCD1}">
              <a14:hiddenFill xmlns:a14="http://schemas.microsoft.com/office/drawing/2010/main">
                <a:solidFill>
                  <a:srgbClr val="FFFFFF"/>
                </a:solidFill>
              </a14:hiddenFill>
            </a:ext>
          </a:extLst>
        </p:spPr>
      </p:pic>
      <p:sp>
        <p:nvSpPr>
          <p:cNvPr id="54" name="TextBox 53">
            <a:extLst>
              <a:ext uri="{FF2B5EF4-FFF2-40B4-BE49-F238E27FC236}">
                <a16:creationId xmlns:a16="http://schemas.microsoft.com/office/drawing/2014/main" id="{3B3C89DA-229A-CBB8-8062-1FF144E5B192}"/>
              </a:ext>
            </a:extLst>
          </p:cNvPr>
          <p:cNvSpPr txBox="1"/>
          <p:nvPr/>
        </p:nvSpPr>
        <p:spPr>
          <a:xfrm>
            <a:off x="9116614" y="4867205"/>
            <a:ext cx="1861032" cy="646331"/>
          </a:xfrm>
          <a:prstGeom prst="rect">
            <a:avLst/>
          </a:prstGeom>
          <a:noFill/>
        </p:spPr>
        <p:txBody>
          <a:bodyPr wrap="square" rtlCol="0">
            <a:spAutoFit/>
          </a:bodyPr>
          <a:lstStyle/>
          <a:p>
            <a:pPr algn="ctr"/>
            <a:r>
              <a:rPr lang="en-US" dirty="0"/>
              <a:t>Local Microcontroller</a:t>
            </a:r>
          </a:p>
        </p:txBody>
      </p:sp>
      <p:sp>
        <p:nvSpPr>
          <p:cNvPr id="1024" name="TextBox 1023">
            <a:extLst>
              <a:ext uri="{FF2B5EF4-FFF2-40B4-BE49-F238E27FC236}">
                <a16:creationId xmlns:a16="http://schemas.microsoft.com/office/drawing/2014/main" id="{CF85F54C-9010-035A-5108-9D128724C710}"/>
              </a:ext>
            </a:extLst>
          </p:cNvPr>
          <p:cNvSpPr txBox="1"/>
          <p:nvPr/>
        </p:nvSpPr>
        <p:spPr>
          <a:xfrm>
            <a:off x="6909608" y="816019"/>
            <a:ext cx="2464457" cy="369332"/>
          </a:xfrm>
          <a:prstGeom prst="rect">
            <a:avLst/>
          </a:prstGeom>
          <a:noFill/>
        </p:spPr>
        <p:txBody>
          <a:bodyPr wrap="square" rtlCol="0">
            <a:spAutoFit/>
          </a:bodyPr>
          <a:lstStyle/>
          <a:p>
            <a:pPr algn="ctr"/>
            <a:r>
              <a:rPr lang="en-US" dirty="0"/>
              <a:t>Cloud Platform</a:t>
            </a:r>
          </a:p>
        </p:txBody>
      </p:sp>
      <p:cxnSp>
        <p:nvCxnSpPr>
          <p:cNvPr id="6153" name="Straight Arrow Connector 6152">
            <a:extLst>
              <a:ext uri="{FF2B5EF4-FFF2-40B4-BE49-F238E27FC236}">
                <a16:creationId xmlns:a16="http://schemas.microsoft.com/office/drawing/2014/main" id="{D638ED3F-71BA-91F5-888B-A734375C5C09}"/>
              </a:ext>
            </a:extLst>
          </p:cNvPr>
          <p:cNvCxnSpPr>
            <a:cxnSpLocks/>
            <a:stCxn id="1036" idx="1"/>
          </p:cNvCxnSpPr>
          <p:nvPr/>
        </p:nvCxnSpPr>
        <p:spPr>
          <a:xfrm flipH="1">
            <a:off x="4703214" y="1911236"/>
            <a:ext cx="3828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3" name="Picture 6" descr="Orion O2 Battery Management System">
            <a:extLst>
              <a:ext uri="{FF2B5EF4-FFF2-40B4-BE49-F238E27FC236}">
                <a16:creationId xmlns:a16="http://schemas.microsoft.com/office/drawing/2014/main" id="{F7B3A2B2-DFC7-5DC2-BFA8-8C856CD2A04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51217" y="3369697"/>
            <a:ext cx="1279893" cy="1038921"/>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56E1EC91-CB54-9423-D5B7-1184E0E94ABE}"/>
              </a:ext>
            </a:extLst>
          </p:cNvPr>
          <p:cNvSpPr txBox="1"/>
          <p:nvPr/>
        </p:nvSpPr>
        <p:spPr>
          <a:xfrm>
            <a:off x="6620720" y="3685288"/>
            <a:ext cx="809837" cy="307777"/>
          </a:xfrm>
          <a:prstGeom prst="rect">
            <a:avLst/>
          </a:prstGeom>
          <a:noFill/>
        </p:spPr>
        <p:txBody>
          <a:bodyPr wrap="none" rtlCol="0">
            <a:spAutoFit/>
          </a:bodyPr>
          <a:lstStyle/>
          <a:p>
            <a:r>
              <a:rPr lang="en-US" sz="1400" b="1" dirty="0">
                <a:solidFill>
                  <a:sysClr val="windowText" lastClr="000000"/>
                </a:solidFill>
              </a:rPr>
              <a:t>CANBUS</a:t>
            </a:r>
          </a:p>
        </p:txBody>
      </p:sp>
      <p:sp>
        <p:nvSpPr>
          <p:cNvPr id="16" name="TextBox 15">
            <a:extLst>
              <a:ext uri="{FF2B5EF4-FFF2-40B4-BE49-F238E27FC236}">
                <a16:creationId xmlns:a16="http://schemas.microsoft.com/office/drawing/2014/main" id="{17692EF7-4E34-44BA-B014-30B17B1E4B89}"/>
              </a:ext>
            </a:extLst>
          </p:cNvPr>
          <p:cNvSpPr txBox="1"/>
          <p:nvPr/>
        </p:nvSpPr>
        <p:spPr>
          <a:xfrm>
            <a:off x="4344160" y="3692703"/>
            <a:ext cx="737125" cy="307777"/>
          </a:xfrm>
          <a:prstGeom prst="rect">
            <a:avLst/>
          </a:prstGeom>
          <a:noFill/>
        </p:spPr>
        <p:txBody>
          <a:bodyPr wrap="none" rtlCol="0">
            <a:spAutoFit/>
          </a:bodyPr>
          <a:lstStyle/>
          <a:p>
            <a:pPr algn="ctr"/>
            <a:r>
              <a:rPr lang="en-US" sz="1400" b="1" dirty="0"/>
              <a:t>Probes </a:t>
            </a:r>
          </a:p>
        </p:txBody>
      </p:sp>
      <p:pic>
        <p:nvPicPr>
          <p:cNvPr id="19" name="Picture 18" descr="A screenshot of a computer&#10;&#10;Description automatically generated">
            <a:extLst>
              <a:ext uri="{FF2B5EF4-FFF2-40B4-BE49-F238E27FC236}">
                <a16:creationId xmlns:a16="http://schemas.microsoft.com/office/drawing/2014/main" id="{4249E7D6-9F41-AF45-46BD-6E7A3E2A928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66810" y="1285588"/>
            <a:ext cx="2122886" cy="1478417"/>
          </a:xfrm>
          <a:prstGeom prst="rect">
            <a:avLst/>
          </a:prstGeom>
        </p:spPr>
      </p:pic>
      <p:pic>
        <p:nvPicPr>
          <p:cNvPr id="23" name="Picture 22" descr="A screenshot of a computer&#10;&#10;Description automatically generated">
            <a:extLst>
              <a:ext uri="{FF2B5EF4-FFF2-40B4-BE49-F238E27FC236}">
                <a16:creationId xmlns:a16="http://schemas.microsoft.com/office/drawing/2014/main" id="{413DF8A3-9BCA-B732-7698-A9CCA8BA94F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552939" y="994471"/>
            <a:ext cx="1929615" cy="1307619"/>
          </a:xfrm>
          <a:prstGeom prst="rect">
            <a:avLst/>
          </a:prstGeom>
        </p:spPr>
      </p:pic>
      <p:pic>
        <p:nvPicPr>
          <p:cNvPr id="1032" name="Picture 8" descr="Raspberry Pi 4B Single Board Computer - Multiple RAM Sizes">
            <a:extLst>
              <a:ext uri="{FF2B5EF4-FFF2-40B4-BE49-F238E27FC236}">
                <a16:creationId xmlns:a16="http://schemas.microsoft.com/office/drawing/2014/main" id="{57A8BE9D-8903-44F6-3D0A-11F8FDE85BA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513903" y="3304217"/>
            <a:ext cx="1128087" cy="112808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0D43FE8E-C6E8-A265-1F04-5A8D7073C55C}"/>
              </a:ext>
            </a:extLst>
          </p:cNvPr>
          <p:cNvSpPr/>
          <p:nvPr/>
        </p:nvSpPr>
        <p:spPr>
          <a:xfrm>
            <a:off x="970619" y="3911847"/>
            <a:ext cx="773990" cy="46672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FF0000"/>
                </a:solidFill>
              </a:rPr>
              <a:t>Static Load</a:t>
            </a:r>
          </a:p>
        </p:txBody>
      </p:sp>
      <p:cxnSp>
        <p:nvCxnSpPr>
          <p:cNvPr id="6" name="Straight Arrow Connector 5">
            <a:extLst>
              <a:ext uri="{FF2B5EF4-FFF2-40B4-BE49-F238E27FC236}">
                <a16:creationId xmlns:a16="http://schemas.microsoft.com/office/drawing/2014/main" id="{D997311D-F708-71E8-A444-D3607B48189C}"/>
              </a:ext>
            </a:extLst>
          </p:cNvPr>
          <p:cNvCxnSpPr>
            <a:cxnSpLocks/>
            <a:stCxn id="2" idx="3"/>
          </p:cNvCxnSpPr>
          <p:nvPr/>
        </p:nvCxnSpPr>
        <p:spPr>
          <a:xfrm>
            <a:off x="1744609" y="4145210"/>
            <a:ext cx="668775" cy="0"/>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A9459141-CFB8-5F12-6858-535C53139D12}"/>
              </a:ext>
            </a:extLst>
          </p:cNvPr>
          <p:cNvSpPr/>
          <p:nvPr/>
        </p:nvSpPr>
        <p:spPr>
          <a:xfrm>
            <a:off x="962178" y="3349027"/>
            <a:ext cx="773990" cy="466725"/>
          </a:xfrm>
          <a:prstGeom prst="rect">
            <a:avLst/>
          </a:prstGeom>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Charger</a:t>
            </a:r>
          </a:p>
        </p:txBody>
      </p:sp>
      <p:cxnSp>
        <p:nvCxnSpPr>
          <p:cNvPr id="17" name="Straight Arrow Connector 16">
            <a:extLst>
              <a:ext uri="{FF2B5EF4-FFF2-40B4-BE49-F238E27FC236}">
                <a16:creationId xmlns:a16="http://schemas.microsoft.com/office/drawing/2014/main" id="{14A48C1C-E43E-DAA6-B747-C12C47F4520A}"/>
              </a:ext>
            </a:extLst>
          </p:cNvPr>
          <p:cNvCxnSpPr>
            <a:cxnSpLocks/>
            <a:stCxn id="12" idx="3"/>
          </p:cNvCxnSpPr>
          <p:nvPr/>
        </p:nvCxnSpPr>
        <p:spPr>
          <a:xfrm>
            <a:off x="1736168" y="3582390"/>
            <a:ext cx="751164" cy="0"/>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803C34E-4A65-76C0-7BCD-58C82119DBE7}"/>
              </a:ext>
            </a:extLst>
          </p:cNvPr>
          <p:cNvSpPr/>
          <p:nvPr/>
        </p:nvSpPr>
        <p:spPr>
          <a:xfrm>
            <a:off x="1924810" y="3475738"/>
            <a:ext cx="221480" cy="2214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a:t>
            </a:r>
          </a:p>
        </p:txBody>
      </p:sp>
      <p:sp>
        <p:nvSpPr>
          <p:cNvPr id="20" name="Rectangle 19">
            <a:extLst>
              <a:ext uri="{FF2B5EF4-FFF2-40B4-BE49-F238E27FC236}">
                <a16:creationId xmlns:a16="http://schemas.microsoft.com/office/drawing/2014/main" id="{839E27A6-C4C2-8AD9-5BD6-8FEC372C0D45}"/>
              </a:ext>
            </a:extLst>
          </p:cNvPr>
          <p:cNvSpPr/>
          <p:nvPr/>
        </p:nvSpPr>
        <p:spPr>
          <a:xfrm>
            <a:off x="1924810" y="4039693"/>
            <a:ext cx="221480" cy="2214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a:t>
            </a:r>
          </a:p>
        </p:txBody>
      </p:sp>
      <p:pic>
        <p:nvPicPr>
          <p:cNvPr id="8" name="Picture 7">
            <a:extLst>
              <a:ext uri="{FF2B5EF4-FFF2-40B4-BE49-F238E27FC236}">
                <a16:creationId xmlns:a16="http://schemas.microsoft.com/office/drawing/2014/main" id="{5B6ADD26-C480-A791-FDAA-EC7FE4B67E64}"/>
              </a:ext>
            </a:extLst>
          </p:cNvPr>
          <p:cNvPicPr>
            <a:picLocks noChangeAspect="1"/>
          </p:cNvPicPr>
          <p:nvPr/>
        </p:nvPicPr>
        <p:blipFill>
          <a:blip r:embed="rId13"/>
          <a:stretch>
            <a:fillRect/>
          </a:stretch>
        </p:blipFill>
        <p:spPr>
          <a:xfrm>
            <a:off x="2290691" y="3367769"/>
            <a:ext cx="1819343" cy="1040533"/>
          </a:xfrm>
          <a:prstGeom prst="rect">
            <a:avLst/>
          </a:prstGeom>
        </p:spPr>
      </p:pic>
      <p:cxnSp>
        <p:nvCxnSpPr>
          <p:cNvPr id="28" name="Straight Connector 27">
            <a:extLst>
              <a:ext uri="{FF2B5EF4-FFF2-40B4-BE49-F238E27FC236}">
                <a16:creationId xmlns:a16="http://schemas.microsoft.com/office/drawing/2014/main" id="{B4AE9FCB-0DE0-B342-D87A-5C5C80FC86DD}"/>
              </a:ext>
            </a:extLst>
          </p:cNvPr>
          <p:cNvCxnSpPr>
            <a:cxnSpLocks/>
            <a:stCxn id="1032" idx="3"/>
          </p:cNvCxnSpPr>
          <p:nvPr/>
        </p:nvCxnSpPr>
        <p:spPr>
          <a:xfrm flipV="1">
            <a:off x="8641990" y="3461642"/>
            <a:ext cx="264726" cy="406619"/>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image1.png">
            <a:extLst>
              <a:ext uri="{FF2B5EF4-FFF2-40B4-BE49-F238E27FC236}">
                <a16:creationId xmlns:a16="http://schemas.microsoft.com/office/drawing/2014/main" id="{B41A7614-29CE-5718-3803-3FBDE3F54CA1}"/>
              </a:ext>
            </a:extLst>
          </p:cNvPr>
          <p:cNvPicPr/>
          <p:nvPr/>
        </p:nvPicPr>
        <p:blipFill>
          <a:blip r:embed="rId14"/>
          <a:srcRect/>
          <a:stretch>
            <a:fillRect/>
          </a:stretch>
        </p:blipFill>
        <p:spPr>
          <a:xfrm>
            <a:off x="8906716" y="3451585"/>
            <a:ext cx="1818577" cy="1039187"/>
          </a:xfrm>
          <a:prstGeom prst="rect">
            <a:avLst/>
          </a:prstGeom>
          <a:ln/>
        </p:spPr>
      </p:pic>
      <p:cxnSp>
        <p:nvCxnSpPr>
          <p:cNvPr id="34" name="Straight Connector 33">
            <a:extLst>
              <a:ext uri="{FF2B5EF4-FFF2-40B4-BE49-F238E27FC236}">
                <a16:creationId xmlns:a16="http://schemas.microsoft.com/office/drawing/2014/main" id="{F64E23D5-04C9-88CA-A4F9-F4EC99816D9A}"/>
              </a:ext>
            </a:extLst>
          </p:cNvPr>
          <p:cNvCxnSpPr>
            <a:cxnSpLocks/>
            <a:stCxn id="1032" idx="3"/>
          </p:cNvCxnSpPr>
          <p:nvPr/>
        </p:nvCxnSpPr>
        <p:spPr>
          <a:xfrm>
            <a:off x="8641990" y="3868261"/>
            <a:ext cx="264726" cy="618310"/>
          </a:xfrm>
          <a:prstGeom prst="line">
            <a:avLst/>
          </a:prstGeom>
        </p:spPr>
        <p:style>
          <a:lnRef idx="1">
            <a:schemeClr val="accent1"/>
          </a:lnRef>
          <a:fillRef idx="0">
            <a:schemeClr val="accent1"/>
          </a:fillRef>
          <a:effectRef idx="0">
            <a:schemeClr val="accent1"/>
          </a:effectRef>
          <a:fontRef idx="minor">
            <a:schemeClr val="tx1"/>
          </a:fontRef>
        </p:style>
      </p:cxnSp>
      <p:pic>
        <p:nvPicPr>
          <p:cNvPr id="40" name="Picture 39" descr="A graph showing the growth of a trend&#10;&#10;AI-generated content may be incorrect.">
            <a:extLst>
              <a:ext uri="{FF2B5EF4-FFF2-40B4-BE49-F238E27FC236}">
                <a16:creationId xmlns:a16="http://schemas.microsoft.com/office/drawing/2014/main" id="{811C7461-4951-9E16-0C0A-3E26A736025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319882" y="1305707"/>
            <a:ext cx="2674098" cy="1450897"/>
          </a:xfrm>
          <a:prstGeom prst="rect">
            <a:avLst/>
          </a:prstGeom>
        </p:spPr>
      </p:pic>
      <p:cxnSp>
        <p:nvCxnSpPr>
          <p:cNvPr id="42" name="Straight Connector 41">
            <a:extLst>
              <a:ext uri="{FF2B5EF4-FFF2-40B4-BE49-F238E27FC236}">
                <a16:creationId xmlns:a16="http://schemas.microsoft.com/office/drawing/2014/main" id="{BBA78E9E-EF9C-771A-D5D6-7C5524B3541A}"/>
              </a:ext>
            </a:extLst>
          </p:cNvPr>
          <p:cNvCxnSpPr/>
          <p:nvPr/>
        </p:nvCxnSpPr>
        <p:spPr>
          <a:xfrm flipV="1">
            <a:off x="8839961" y="1334187"/>
            <a:ext cx="627889" cy="13867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72079ED6-847A-35EB-E7A3-2FBE6B695E26}"/>
              </a:ext>
            </a:extLst>
          </p:cNvPr>
          <p:cNvCxnSpPr>
            <a:cxnSpLocks/>
            <a:stCxn id="36" idx="3"/>
          </p:cNvCxnSpPr>
          <p:nvPr/>
        </p:nvCxnSpPr>
        <p:spPr>
          <a:xfrm>
            <a:off x="8839961" y="1483560"/>
            <a:ext cx="534104" cy="112371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3227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up of electrical components&#10;&#10;AI-generated content may be incorrect.">
            <a:extLst>
              <a:ext uri="{FF2B5EF4-FFF2-40B4-BE49-F238E27FC236}">
                <a16:creationId xmlns:a16="http://schemas.microsoft.com/office/drawing/2014/main" id="{C8942C00-1B32-6683-4BB1-06009ABEC5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827" y="1693695"/>
            <a:ext cx="7471453" cy="3470610"/>
          </a:xfrm>
          <a:prstGeom prst="rect">
            <a:avLst/>
          </a:prstGeom>
        </p:spPr>
      </p:pic>
      <p:pic>
        <p:nvPicPr>
          <p:cNvPr id="2" name="image5.jpg">
            <a:extLst>
              <a:ext uri="{FF2B5EF4-FFF2-40B4-BE49-F238E27FC236}">
                <a16:creationId xmlns:a16="http://schemas.microsoft.com/office/drawing/2014/main" id="{7D8B22A6-04D2-2623-FC74-FE385B39CF56}"/>
              </a:ext>
            </a:extLst>
          </p:cNvPr>
          <p:cNvPicPr/>
          <p:nvPr/>
        </p:nvPicPr>
        <p:blipFill>
          <a:blip r:embed="rId3"/>
          <a:srcRect b="35315"/>
          <a:stretch>
            <a:fillRect/>
          </a:stretch>
        </p:blipFill>
        <p:spPr>
          <a:xfrm>
            <a:off x="7792870" y="1693695"/>
            <a:ext cx="4162569" cy="3482149"/>
          </a:xfrm>
          <a:prstGeom prst="rect">
            <a:avLst/>
          </a:prstGeom>
          <a:ln/>
        </p:spPr>
      </p:pic>
    </p:spTree>
    <p:extLst>
      <p:ext uri="{BB962C8B-B14F-4D97-AF65-F5344CB8AC3E}">
        <p14:creationId xmlns:p14="http://schemas.microsoft.com/office/powerpoint/2010/main" val="37233116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67958</TotalTime>
  <Words>1080</Words>
  <Application>Microsoft Office PowerPoint</Application>
  <PresentationFormat>Widescreen</PresentationFormat>
  <Paragraphs>114</Paragraphs>
  <Slides>5</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FPL Project Plan</dc:title>
  <dc:creator>eevvdefbv eevvdefbv</dc:creator>
  <cp:lastModifiedBy>Alexander</cp:lastModifiedBy>
  <cp:revision>328</cp:revision>
  <dcterms:created xsi:type="dcterms:W3CDTF">2023-01-31T15:38:00Z</dcterms:created>
  <dcterms:modified xsi:type="dcterms:W3CDTF">2025-05-27T15:56:49Z</dcterms:modified>
</cp:coreProperties>
</file>